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12.xml" ContentType="application/vnd.openxmlformats-officedocument.theme+xml"/>
  <Override PartName="/ppt/tags/tag89.xml" ContentType="application/vnd.openxmlformats-officedocument.presentationml.tags+xml"/>
  <Override PartName="/ppt/theme/theme13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3.xml" ContentType="application/vnd.openxmlformats-officedocument.presentationml.notesSlide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  <p:sldMasterId id="2147483672" r:id="rId7"/>
    <p:sldMasterId id="2147483680" r:id="rId8"/>
    <p:sldMasterId id="2147483713" r:id="rId9"/>
    <p:sldMasterId id="2147483721" r:id="rId10"/>
    <p:sldMasterId id="2147483734" r:id="rId11"/>
    <p:sldMasterId id="2147483743" r:id="rId12"/>
    <p:sldMasterId id="2147483753" r:id="rId13"/>
    <p:sldMasterId id="2147483762" r:id="rId14"/>
    <p:sldMasterId id="2147483772" r:id="rId15"/>
  </p:sldMasterIdLst>
  <p:notesMasterIdLst>
    <p:notesMasterId r:id="rId29"/>
  </p:notesMasterIdLst>
  <p:handoutMasterIdLst>
    <p:handoutMasterId r:id="rId30"/>
  </p:handoutMasterIdLst>
  <p:sldIdLst>
    <p:sldId id="308" r:id="rId16"/>
    <p:sldId id="380" r:id="rId17"/>
    <p:sldId id="404" r:id="rId18"/>
    <p:sldId id="399" r:id="rId19"/>
    <p:sldId id="400" r:id="rId20"/>
    <p:sldId id="401" r:id="rId21"/>
    <p:sldId id="402" r:id="rId22"/>
    <p:sldId id="312" r:id="rId23"/>
    <p:sldId id="403" r:id="rId24"/>
    <p:sldId id="334" r:id="rId25"/>
    <p:sldId id="376" r:id="rId26"/>
    <p:sldId id="340" r:id="rId27"/>
    <p:sldId id="281" r:id="rId2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84"/>
    <a:srgbClr val="FA0057"/>
    <a:srgbClr val="003684"/>
    <a:srgbClr val="F1896E"/>
    <a:srgbClr val="E6E6E6"/>
    <a:srgbClr val="AE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3648" autoAdjust="0"/>
  </p:normalViewPr>
  <p:slideViewPr>
    <p:cSldViewPr snapToGrid="0" showGuides="1">
      <p:cViewPr varScale="1">
        <p:scale>
          <a:sx n="102" d="100"/>
          <a:sy n="102" d="100"/>
        </p:scale>
        <p:origin x="648" y="108"/>
      </p:cViewPr>
      <p:guideLst>
        <p:guide orient="horz" pos="2069"/>
        <p:guide pos="3863"/>
        <p:guide pos="166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90.xml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DC4B-DEA9-45EE-9243-6AC255787EE3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31603"/>
            <a:ext cx="679926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3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A0EA-FC29-46D6-B879-93D27C94FA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575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9.xml"/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329E-2A04-41C0-872D-6285DD66C45E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31603"/>
            <a:ext cx="679926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3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83AF-378F-4478-9161-B50402D90A3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131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0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75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5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5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12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4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9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8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3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5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88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2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.xml"/><Relationship Id="rId4" Type="http://schemas.openxmlformats.org/officeDocument/2006/relationships/image" Target="../media/image10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4.xml"/><Relationship Id="rId4" Type="http://schemas.openxmlformats.org/officeDocument/2006/relationships/image" Target="../media/image11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5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6.xml"/><Relationship Id="rId4" Type="http://schemas.openxmlformats.org/officeDocument/2006/relationships/image" Target="../media/image10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7.xml"/><Relationship Id="rId4" Type="http://schemas.openxmlformats.org/officeDocument/2006/relationships/image" Target="../media/image1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4.xml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Relationship Id="rId4" Type="http://schemas.openxmlformats.org/officeDocument/2006/relationships/image" Target="../media/image10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Relationship Id="rId4" Type="http://schemas.openxmlformats.org/officeDocument/2006/relationships/image" Target="../media/image11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3.xml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4.xml"/><Relationship Id="rId4" Type="http://schemas.openxmlformats.org/officeDocument/2006/relationships/image" Target="../media/image10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5.xml"/><Relationship Id="rId4" Type="http://schemas.openxmlformats.org/officeDocument/2006/relationships/image" Target="../media/image11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2.xml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3.xml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4.xml"/><Relationship Id="rId4" Type="http://schemas.openxmlformats.org/officeDocument/2006/relationships/image" Target="../media/image1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2.xml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3.xml"/><Relationship Id="rId4" Type="http://schemas.openxmlformats.org/officeDocument/2006/relationships/image" Target="../media/image10.jp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4.xml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643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8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77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77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457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6" y="1527917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870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7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026864"/>
              <a:ext cx="296067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6067" y="4026864"/>
              <a:ext cx="8847933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475" y="436317"/>
              <a:ext cx="3387651" cy="160501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394756" y="2858763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063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17" y="2"/>
            <a:ext cx="11635678" cy="8752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17" y="1547691"/>
            <a:ext cx="11630743" cy="3632421"/>
          </a:xfrm>
        </p:spPr>
        <p:txBody>
          <a:bodyPr/>
          <a:lstStyle>
            <a:lvl1pPr marL="228564" indent="-228564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690" indent="-228564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2813" indent="-228564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061" indent="-228564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31290" y="6425633"/>
            <a:ext cx="329449" cy="226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28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6769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891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8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72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5560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77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1900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6" y="1527917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254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6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150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091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0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910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9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18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1" y="1527920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280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4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9158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4795B94-2274-4F2A-9F30-FC6D3EA30BBD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628-0189-4E3F-9696-4D6F706A22F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69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74A576-9E0D-48CF-B195-6A167128C7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74A576-9E0D-48CF-B195-6A167128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3DE962-478F-4D1A-89A6-FAC501E60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59876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286939" y="6425620"/>
            <a:ext cx="266580" cy="226591"/>
          </a:xfrm>
        </p:spPr>
        <p:txBody>
          <a:bodyPr/>
          <a:lstStyle/>
          <a:p>
            <a:fld id="{233B3670-7CFA-4AE8-BD91-982E0BBFB5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1169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EF7D21-D0D2-4973-9731-CB36DD248A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EF7D21-D0D2-4973-9731-CB36DD248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hape 34"/>
          <p:cNvSpPr/>
          <p:nvPr/>
        </p:nvSpPr>
        <p:spPr>
          <a:xfrm>
            <a:off x="2119" y="1595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/>
            <a:endParaRPr lang="en-GB" sz="1800"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01655" y="651605"/>
            <a:ext cx="111887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GB" dirty="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01655" y="317503"/>
            <a:ext cx="111887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lang="en-GB"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0" y="6477000"/>
            <a:ext cx="12192000" cy="2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 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335184" y="6477000"/>
            <a:ext cx="4896560" cy="10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651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GB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6939" y="6425620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34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887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9321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6296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4271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827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07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8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2" y="4422863"/>
            <a:ext cx="12192002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8529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618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3810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616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565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772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5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3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5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663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41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4"/>
            <a:ext cx="11630742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532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999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6818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5999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158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1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0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776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2253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7699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046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026864"/>
              <a:ext cx="296067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6067" y="4026864"/>
              <a:ext cx="8847933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475" y="436317"/>
              <a:ext cx="3387651" cy="160501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394755" y="2858756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8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9441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5958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666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83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95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901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2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486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82547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4109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7596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40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03" y="0"/>
            <a:ext cx="11635679" cy="8752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03" y="1547689"/>
            <a:ext cx="11630743" cy="3632421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783" indent="-228594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349" indent="-228594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8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31277" y="6425621"/>
            <a:ext cx="329449" cy="226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017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81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11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4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15/06/2020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774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2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1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368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562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ags" Target="../tags/tag69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vmlDrawing" Target="../drawings/vmlDrawing15.v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8.emf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oleObject" Target="../embeddings/oleObject9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ags" Target="../tags/tag80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ags" Target="../tags/tag79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vmlDrawing" Target="../drawings/vmlDrawing17.v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8.emf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oleObject" Target="../embeddings/oleObject9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tags" Target="../tags/tag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21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20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3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29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4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42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9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7.xml"/><Relationship Id="rId14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8.xml"/><Relationship Id="rId1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ags" Target="../tags/tag6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60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13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9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1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4"/>
            <a:ext cx="11630742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0" y="6425617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5"/>
            <a:ext cx="1793966" cy="675605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274320" y="880635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1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3" r:id="rId4"/>
    <p:sldLayoutId id="214748365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3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3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2003" y="1527918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31277" y="6425621"/>
            <a:ext cx="329449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274320" y="880639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1"/>
          <a:stretch/>
        </p:blipFill>
        <p:spPr>
          <a:xfrm>
            <a:off x="9826409" y="6182396"/>
            <a:ext cx="2319460" cy="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think-cell Slide" r:id="rId12" imgW="501" imgH="502" progId="TCLayout.ActiveDocument.1">
                  <p:embed/>
                </p:oleObj>
              </mc:Choice>
              <mc:Fallback>
                <p:oleObj name="think-cell Slide" r:id="rId12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6" y="1527917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4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0E1E414-D55F-4580-AB16-E62F2BA8F63E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6" y="6182409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91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17" y="2"/>
            <a:ext cx="11635678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2017" y="1527920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494873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31290" y="6425633"/>
            <a:ext cx="329449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274320" y="880646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1"/>
          <a:stretch/>
        </p:blipFill>
        <p:spPr>
          <a:xfrm>
            <a:off x="9826414" y="6182399"/>
            <a:ext cx="2319461" cy="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dt="0"/>
  <p:txStyles>
    <p:titleStyle>
      <a:lvl1pPr algn="l" defTabSz="914249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64" indent="-228564" algn="l" defTabSz="914249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690" indent="-228564" algn="l" defTabSz="914249" rtl="0" eaLnBrk="1" latinLnBrk="0" hangingPunct="1">
        <a:lnSpc>
          <a:spcPct val="110000"/>
        </a:lnSpc>
        <a:spcBef>
          <a:spcPts val="499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813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99936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061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185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2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5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7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think-cell Slide" r:id="rId12" imgW="501" imgH="502" progId="TCLayout.ActiveDocument.1">
                  <p:embed/>
                </p:oleObj>
              </mc:Choice>
              <mc:Fallback>
                <p:oleObj name="think-cell Slide" r:id="rId12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6" y="1527917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4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0E1E414-D55F-4580-AB16-E62F2BA8F63E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6" y="6182409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1" y="1527920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0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E8C0628-0189-4E3F-9696-4D6F706A22F2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1" y="6182401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86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9" r:id="rId7"/>
    <p:sldLayoutId id="2147483730" r:id="rId8"/>
    <p:sldLayoutId id="214748373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6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upplier.enablement.emea@faurecia.com" TargetMode="External"/><Relationship Id="rId13" Type="http://schemas.openxmlformats.org/officeDocument/2006/relationships/hyperlink" Target="mailto:light.enablement.asia@faurecia.com" TargetMode="External"/><Relationship Id="rId3" Type="http://schemas.openxmlformats.org/officeDocument/2006/relationships/slideLayout" Target="../slideLayouts/slideLayout16.xml"/><Relationship Id="rId7" Type="http://schemas.openxmlformats.org/officeDocument/2006/relationships/hyperlink" Target="mailto:Faurecia.enablement.apj@ariba.com" TargetMode="External"/><Relationship Id="rId12" Type="http://schemas.openxmlformats.org/officeDocument/2006/relationships/hyperlink" Target="mailto:supplier.enablement.asia@faurecia.com" TargetMode="Externa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hyperlink" Target="mailto:Faurecia.enablement.namer@ariba.com" TargetMode="External"/><Relationship Id="rId11" Type="http://schemas.openxmlformats.org/officeDocument/2006/relationships/hyperlink" Target="mailto:light.enablement.nao@faurecia.com" TargetMode="External"/><Relationship Id="rId5" Type="http://schemas.openxmlformats.org/officeDocument/2006/relationships/hyperlink" Target="mailto:faurecia.enablement@ariba.com" TargetMode="External"/><Relationship Id="rId10" Type="http://schemas.openxmlformats.org/officeDocument/2006/relationships/hyperlink" Target="mailto:full.enablement.nao@faurecia.com" TargetMode="External"/><Relationship Id="rId4" Type="http://schemas.openxmlformats.org/officeDocument/2006/relationships/notesSlide" Target="../notesSlides/notesSlide12.xml"/><Relationship Id="rId9" Type="http://schemas.openxmlformats.org/officeDocument/2006/relationships/hyperlink" Target="mailto:light.enablement.emea@faurecia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Relationship Id="rId6" Type="http://schemas.openxmlformats.org/officeDocument/2006/relationships/hyperlink" Target="https://service.ariba.com/Sourcing.aw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61500" y="2300307"/>
            <a:ext cx="5037933" cy="13202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/>
              <a:t>How to:  Respond to an RFQ</a:t>
            </a:r>
            <a:br>
              <a:rPr lang="en-US" sz="2400" b="1" dirty="0"/>
            </a:br>
            <a:r>
              <a:rPr lang="en-US" sz="2400" b="1" dirty="0"/>
              <a:t>                     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4" y="4425269"/>
            <a:ext cx="9144793" cy="2493937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0304314" y="6743688"/>
            <a:ext cx="363687" cy="102497"/>
          </a:xfrm>
          <a:prstGeom prst="rect">
            <a:avLst/>
          </a:prstGeom>
        </p:spPr>
        <p:txBody>
          <a:bodyPr vert="horz" lIns="0" tIns="36000" rIns="0" bIns="36000" rtlCol="0">
            <a:normAutofit fontScale="250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Version 6</a:t>
            </a:r>
            <a:endParaRPr lang="en-US" sz="1800" dirty="0">
              <a:solidFill>
                <a:srgbClr val="00368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8910" y="3002888"/>
            <a:ext cx="4529772" cy="698071"/>
          </a:xfrm>
          <a:prstGeom prst="rect">
            <a:avLst/>
          </a:prstGeom>
          <a:noFill/>
        </p:spPr>
        <p:txBody>
          <a:bodyPr wrap="square" tIns="36000" rIns="0" anchor="b" anchorCtr="0">
            <a:spAutoFit/>
          </a:bodyPr>
          <a:lstStyle/>
          <a:p>
            <a:pPr algn="r"/>
            <a:endParaRPr lang="en-US" sz="2000" dirty="0">
              <a:solidFill>
                <a:srgbClr val="003684"/>
              </a:solidFill>
              <a:latin typeface="Century Gothic" panose="020B0502020202020204" pitchFamily="34" charset="0"/>
            </a:endParaRPr>
          </a:p>
          <a:p>
            <a:pPr algn="r"/>
            <a:r>
              <a:rPr lang="fr-FR" sz="2000" dirty="0" err="1">
                <a:solidFill>
                  <a:srgbClr val="003684"/>
                </a:solidFill>
                <a:latin typeface="Century Gothic" panose="020B0502020202020204" pitchFamily="34" charset="0"/>
              </a:rPr>
              <a:t>November</a:t>
            </a:r>
            <a:r>
              <a:rPr lang="fr-FR" sz="2000" dirty="0">
                <a:solidFill>
                  <a:srgbClr val="003684"/>
                </a:solidFill>
                <a:latin typeface="Century Gothic" panose="020B0502020202020204" pitchFamily="34" charset="0"/>
              </a:rPr>
              <a:t> 2019 </a:t>
            </a:r>
            <a:endParaRPr lang="en-US" sz="2000" dirty="0">
              <a:solidFill>
                <a:srgbClr val="00368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96" y="38186"/>
            <a:ext cx="8726759" cy="875204"/>
          </a:xfrm>
        </p:spPr>
        <p:txBody>
          <a:bodyPr/>
          <a:lstStyle/>
          <a:p>
            <a:r>
              <a:rPr lang="pt-PT" dirty="0"/>
              <a:t> Ariba Support Access (1/3)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6" y="1204676"/>
            <a:ext cx="9060249" cy="28446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25" y="3238439"/>
            <a:ext cx="6590513" cy="29979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285070" y="1214951"/>
            <a:ext cx="1341054" cy="41864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7955623" y="3544584"/>
            <a:ext cx="1700015" cy="40069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ounded Rectangle 11"/>
          <p:cNvSpPr/>
          <p:nvPr/>
        </p:nvSpPr>
        <p:spPr>
          <a:xfrm>
            <a:off x="7606301" y="4307774"/>
            <a:ext cx="2049336" cy="116835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43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323" y="937311"/>
            <a:ext cx="4458628" cy="513488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71"/>
            <a:ext cx="12192000" cy="88092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35514" y="6"/>
            <a:ext cx="8726759" cy="875205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Ariba Support Access (2/3) 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683420" y="5672863"/>
            <a:ext cx="3711693" cy="641613"/>
          </a:xfrm>
          <a:prstGeom prst="roundRect">
            <a:avLst/>
          </a:prstGeom>
          <a:solidFill>
            <a:srgbClr val="0036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3421" y="5638115"/>
            <a:ext cx="3711695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057"/>
              </a:buClr>
              <a:buSzPct val="80000"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searching for whatever you need help with by using the 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need help with 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box.</a:t>
            </a:r>
          </a:p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057"/>
              </a:buClr>
              <a:buSzPct val="80000"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need further support after conducting a search, the above mentioned support options will become available.</a:t>
            </a:r>
            <a:endParaRPr kumimoji="0" lang="pt-PT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9250" y="1892635"/>
            <a:ext cx="1099857" cy="36736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9249" y="2318238"/>
            <a:ext cx="1099857" cy="36736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5514" y="1862873"/>
            <a:ext cx="798376" cy="21344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471" y="1098068"/>
            <a:ext cx="3500749" cy="442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08" y="2533640"/>
            <a:ext cx="454315" cy="4543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212617" y="2304062"/>
            <a:ext cx="470803" cy="367367"/>
          </a:xfrm>
          <a:prstGeom prst="rightArrow">
            <a:avLst/>
          </a:prstGeom>
          <a:solidFill>
            <a:srgbClr val="003684"/>
          </a:solidFill>
          <a:ln>
            <a:solidFill>
              <a:srgbClr val="003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2471" y="4365814"/>
            <a:ext cx="3467171" cy="112785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CF3204-D7F0-4E2A-AE41-98D04B1A9EBC}"/>
              </a:ext>
            </a:extLst>
          </p:cNvPr>
          <p:cNvSpPr/>
          <p:nvPr/>
        </p:nvSpPr>
        <p:spPr>
          <a:xfrm>
            <a:off x="1735513" y="1228986"/>
            <a:ext cx="3344487" cy="347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661101-3818-4D09-8485-4FB273D3BAA1}"/>
              </a:ext>
            </a:extLst>
          </p:cNvPr>
          <p:cNvSpPr txBox="1"/>
          <p:nvPr/>
        </p:nvSpPr>
        <p:spPr>
          <a:xfrm>
            <a:off x="2802465" y="1255526"/>
            <a:ext cx="1455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Search with key words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13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17" y="1122022"/>
            <a:ext cx="11630743" cy="502653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Questions regarding Ariba usage :</a:t>
            </a:r>
          </a:p>
          <a:p>
            <a:pPr lvl="1"/>
            <a:r>
              <a:rPr lang="fr-FR" dirty="0"/>
              <a:t>EMEA  :                </a:t>
            </a:r>
            <a:r>
              <a:rPr lang="fr-FR" sz="1500" dirty="0">
                <a:solidFill>
                  <a:srgbClr val="F1896E"/>
                </a:solidFill>
              </a:rPr>
              <a:t>F</a:t>
            </a:r>
            <a:r>
              <a:rPr lang="fr-FR" sz="1500" dirty="0">
                <a:solidFill>
                  <a:srgbClr val="F1896E"/>
                </a:solidFill>
                <a:hlinkClick r:id="rId5"/>
              </a:rPr>
              <a:t>aurecia.enablement@ariba.com</a:t>
            </a:r>
            <a:endParaRPr lang="fr-FR" sz="1500" dirty="0">
              <a:solidFill>
                <a:srgbClr val="F1896E"/>
              </a:solidFill>
            </a:endParaRPr>
          </a:p>
          <a:p>
            <a:pPr lvl="1"/>
            <a:r>
              <a:rPr lang="fr-FR" dirty="0"/>
              <a:t>North America : </a:t>
            </a:r>
            <a:r>
              <a:rPr lang="fr-FR" sz="1500" dirty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  <a:hlinkClick r:id="rId6"/>
              </a:rPr>
              <a:t>Faurecia.enablement.namer@ariba.com</a:t>
            </a:r>
            <a:endParaRPr lang="en-US" sz="1500" kern="0" dirty="0">
              <a:solidFill>
                <a:srgbClr val="008FD3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fr-FR" dirty="0"/>
              <a:t>China:                 </a:t>
            </a:r>
            <a:r>
              <a:rPr lang="fr-FR" sz="1500" u="sng" dirty="0">
                <a:hlinkClick r:id="rId7"/>
              </a:rPr>
              <a:t>Faurecia.enablement.apj@ariba.com</a:t>
            </a:r>
            <a:r>
              <a:rPr lang="fr-FR" sz="1500" dirty="0"/>
              <a:t> </a:t>
            </a:r>
          </a:p>
          <a:p>
            <a:r>
              <a:rPr lang="fr-FR" dirty="0"/>
              <a:t>Questions regarding your relationship with Faurecia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EMEA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Enterprise account  : </a:t>
            </a:r>
            <a:r>
              <a:rPr lang="fr-FR" sz="1500" dirty="0">
                <a:hlinkClick r:id="rId8"/>
              </a:rPr>
              <a:t>supplier.enablement.emea@faurecia.com</a:t>
            </a:r>
            <a:endParaRPr lang="fr-FR" sz="15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Standard account  :  </a:t>
            </a:r>
            <a:r>
              <a:rPr lang="fr-FR" sz="1500" dirty="0">
                <a:hlinkClick r:id="rId9"/>
              </a:rPr>
              <a:t>light.enablement.emea@faurecia.com</a:t>
            </a:r>
            <a:endParaRPr lang="fr-FR" sz="15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North America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Enterprise accounts : </a:t>
            </a:r>
            <a:r>
              <a:rPr lang="en-US" sz="1500" u="sng" dirty="0">
                <a:hlinkClick r:id="rId10"/>
              </a:rPr>
              <a:t>full.enablement.nao@faurecia.com</a:t>
            </a:r>
            <a:r>
              <a:rPr lang="en-US" sz="1500" dirty="0"/>
              <a:t> </a:t>
            </a:r>
            <a:endParaRPr lang="fr-FR" sz="15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Standard accounts :  </a:t>
            </a:r>
            <a:r>
              <a:rPr lang="en-US" sz="1500" dirty="0">
                <a:hlinkClick r:id="rId11"/>
              </a:rPr>
              <a:t>light</a:t>
            </a:r>
            <a:r>
              <a:rPr lang="en-US" sz="1500" u="sng" dirty="0">
                <a:hlinkClick r:id="rId11"/>
              </a:rPr>
              <a:t>.enablement.nao@faurecia.com</a:t>
            </a:r>
            <a:endParaRPr lang="fr-FR" sz="15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China: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Enterprise accounts : </a:t>
            </a:r>
            <a:r>
              <a:rPr lang="en-US" sz="1500" u="sng" dirty="0">
                <a:solidFill>
                  <a:srgbClr val="1F497D"/>
                </a:solidFill>
                <a:ea typeface="DengXian"/>
                <a:hlinkClick r:id="rId12"/>
              </a:rPr>
              <a:t>supplier.enablement.asia@faurecia.com</a:t>
            </a:r>
            <a:endParaRPr lang="fr-FR" sz="15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33" dirty="0"/>
              <a:t>Standard accounts :  </a:t>
            </a:r>
            <a:r>
              <a:rPr lang="en-US" sz="1500" u="sng" dirty="0">
                <a:solidFill>
                  <a:srgbClr val="1F497D"/>
                </a:solidFill>
                <a:ea typeface="DengXian"/>
                <a:hlinkClick r:id="rId13"/>
              </a:rPr>
              <a:t>light.enablement.asia@faurecia.com</a:t>
            </a:r>
            <a:endParaRPr lang="en-US" sz="1500" u="sng" dirty="0"/>
          </a:p>
          <a:p>
            <a:pPr lvl="2">
              <a:buFont typeface="Wingdings" panose="05000000000000000000" pitchFamily="2" charset="2"/>
              <a:buChar char="§"/>
            </a:pPr>
            <a:endParaRPr lang="fr-FR" sz="1733" dirty="0"/>
          </a:p>
          <a:p>
            <a:pPr lvl="2">
              <a:buFont typeface="Wingdings" panose="05000000000000000000" pitchFamily="2" charset="2"/>
              <a:buChar char="§"/>
            </a:pPr>
            <a:endParaRPr lang="fr-FR" sz="1733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71"/>
            <a:ext cx="12192000" cy="88092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0943778-D4D5-4FDC-9A95-2DB711867F3B}"/>
              </a:ext>
            </a:extLst>
          </p:cNvPr>
          <p:cNvSpPr txBox="1">
            <a:spLocks/>
          </p:cNvSpPr>
          <p:nvPr/>
        </p:nvSpPr>
        <p:spPr>
          <a:xfrm>
            <a:off x="1735514" y="6"/>
            <a:ext cx="8726759" cy="875205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Faurecia Support (3/3)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6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74" y="2626491"/>
            <a:ext cx="3387651" cy="16050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Be informed on new Resquest for Quote : By Mail (1/2)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85624" y="1202266"/>
            <a:ext cx="9502519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By Mail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2400" dirty="0">
              <a:solidFill>
                <a:srgbClr val="003684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1FA07-01A2-4029-A1C7-C808200EEC2C}"/>
              </a:ext>
            </a:extLst>
          </p:cNvPr>
          <p:cNvSpPr txBox="1"/>
          <p:nvPr/>
        </p:nvSpPr>
        <p:spPr>
          <a:xfrm>
            <a:off x="7257121" y="1135345"/>
            <a:ext cx="3909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From: Name of Faurecia Requester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F339D-A79A-4D89-87D9-CAD45DB8CB22}"/>
              </a:ext>
            </a:extLst>
          </p:cNvPr>
          <p:cNvSpPr txBox="1"/>
          <p:nvPr/>
        </p:nvSpPr>
        <p:spPr>
          <a:xfrm>
            <a:off x="7257121" y="1359242"/>
            <a:ext cx="3909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To: Name of Supplier Contact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0BEDB-9E5A-4DC6-B3DD-DC90528CBCBB}"/>
              </a:ext>
            </a:extLst>
          </p:cNvPr>
          <p:cNvSpPr txBox="1"/>
          <p:nvPr/>
        </p:nvSpPr>
        <p:spPr>
          <a:xfrm>
            <a:off x="7257121" y="1583139"/>
            <a:ext cx="3909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What : </a:t>
            </a:r>
            <a:r>
              <a:rPr lang="en-US" sz="1100" b="1" dirty="0" err="1"/>
              <a:t>RFQxxx</a:t>
            </a:r>
            <a:r>
              <a:rPr lang="en-US" sz="1100" b="1" dirty="0"/>
              <a:t> – Title of the request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DF328-FB28-4548-B40C-511370E0E821}"/>
              </a:ext>
            </a:extLst>
          </p:cNvPr>
          <p:cNvSpPr txBox="1"/>
          <p:nvPr/>
        </p:nvSpPr>
        <p:spPr>
          <a:xfrm>
            <a:off x="7257121" y="2910032"/>
            <a:ext cx="3909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Information of maximum period to respond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DBF5D7-DC32-4BB8-A552-C6D5147F2FC9}"/>
              </a:ext>
            </a:extLst>
          </p:cNvPr>
          <p:cNvGrpSpPr/>
          <p:nvPr/>
        </p:nvGrpSpPr>
        <p:grpSpPr>
          <a:xfrm>
            <a:off x="2762189" y="1202266"/>
            <a:ext cx="4232447" cy="5148147"/>
            <a:chOff x="2762189" y="1202266"/>
            <a:chExt cx="4232447" cy="51481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62CFDD-1B59-40B6-8569-F32F17BE8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424"/>
            <a:stretch/>
          </p:blipFill>
          <p:spPr>
            <a:xfrm>
              <a:off x="2762189" y="1202266"/>
              <a:ext cx="4232447" cy="514814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67711C-2BA2-4404-BFA1-9E492E2B7446}"/>
                </a:ext>
              </a:extLst>
            </p:cNvPr>
            <p:cNvSpPr/>
            <p:nvPr/>
          </p:nvSpPr>
          <p:spPr>
            <a:xfrm>
              <a:off x="3024674" y="1227205"/>
              <a:ext cx="3897918" cy="86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A36FEB-FBF4-43BD-8009-F204377416BD}"/>
                </a:ext>
              </a:extLst>
            </p:cNvPr>
            <p:cNvSpPr/>
            <p:nvPr/>
          </p:nvSpPr>
          <p:spPr>
            <a:xfrm>
              <a:off x="2952630" y="1458464"/>
              <a:ext cx="3969962" cy="945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BA2F5C-DF9E-4644-B9B4-8A4A6D8064AB}"/>
                </a:ext>
              </a:extLst>
            </p:cNvPr>
            <p:cNvSpPr/>
            <p:nvPr/>
          </p:nvSpPr>
          <p:spPr>
            <a:xfrm>
              <a:off x="6235786" y="1586295"/>
              <a:ext cx="686805" cy="102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B7DB20-4134-403C-A85B-7BA1C5648DA7}"/>
                </a:ext>
              </a:extLst>
            </p:cNvPr>
            <p:cNvSpPr/>
            <p:nvPr/>
          </p:nvSpPr>
          <p:spPr>
            <a:xfrm>
              <a:off x="3304164" y="3103602"/>
              <a:ext cx="187181" cy="94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C67C77A-B15D-4800-8FB9-B9E1A1B4621A}"/>
              </a:ext>
            </a:extLst>
          </p:cNvPr>
          <p:cNvSpPr txBox="1"/>
          <p:nvPr/>
        </p:nvSpPr>
        <p:spPr>
          <a:xfrm>
            <a:off x="7257121" y="3569442"/>
            <a:ext cx="3909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A0057"/>
                </a:solidFill>
              </a:rPr>
              <a:t>Click on Ariba Sourcing Link , see next page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4DBD6A-E14C-4D3C-A7F8-191896A6C945}"/>
              </a:ext>
            </a:extLst>
          </p:cNvPr>
          <p:cNvSpPr/>
          <p:nvPr/>
        </p:nvSpPr>
        <p:spPr>
          <a:xfrm>
            <a:off x="2538379" y="3496055"/>
            <a:ext cx="972589" cy="408383"/>
          </a:xfrm>
          <a:prstGeom prst="ellipse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Be informed on new Resquest for Quote : By Mail (2/2)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43A7E-A622-4F3F-A3B6-BDE1E254064C}"/>
              </a:ext>
            </a:extLst>
          </p:cNvPr>
          <p:cNvGrpSpPr/>
          <p:nvPr/>
        </p:nvGrpSpPr>
        <p:grpSpPr>
          <a:xfrm>
            <a:off x="3082627" y="1965347"/>
            <a:ext cx="8324122" cy="4109954"/>
            <a:chOff x="1865585" y="1818848"/>
            <a:chExt cx="8324122" cy="41099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DA3045-E500-4332-B819-267D046BF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5585" y="1818848"/>
              <a:ext cx="8324122" cy="41099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FC6C24-7DCF-466A-B08F-A4A62EBCA8D5}"/>
                </a:ext>
              </a:extLst>
            </p:cNvPr>
            <p:cNvSpPr/>
            <p:nvPr/>
          </p:nvSpPr>
          <p:spPr>
            <a:xfrm>
              <a:off x="2586869" y="1948774"/>
              <a:ext cx="3969962" cy="154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85624" y="1202266"/>
            <a:ext cx="9502519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Ariba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Sourcing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connection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2400" dirty="0">
              <a:solidFill>
                <a:srgbClr val="003684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0D79BB-7637-49BD-998B-9E934862F0A3}"/>
              </a:ext>
            </a:extLst>
          </p:cNvPr>
          <p:cNvSpPr txBox="1"/>
          <p:nvPr/>
        </p:nvSpPr>
        <p:spPr>
          <a:xfrm>
            <a:off x="535529" y="3019506"/>
            <a:ext cx="2191046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If you already have an account please click on Log In. If not </a:t>
            </a:r>
            <a:r>
              <a:rPr lang="en-US" sz="1100" b="1"/>
              <a:t>, click </a:t>
            </a:r>
            <a:r>
              <a:rPr lang="en-US" sz="1100" b="1" dirty="0"/>
              <a:t>on Sign Up</a:t>
            </a:r>
          </a:p>
          <a:p>
            <a:endParaRPr lang="en-US" sz="1100" b="1" dirty="0"/>
          </a:p>
          <a:p>
            <a:r>
              <a:rPr lang="en-US" sz="1100" b="1" dirty="0"/>
              <a:t>If at that step , you meet any difficulties please contact ARIBA Support Page (p10-11)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8D84DA-1F46-4DDC-A561-942C19EEB8CA}"/>
              </a:ext>
            </a:extLst>
          </p:cNvPr>
          <p:cNvCxnSpPr>
            <a:cxnSpLocks/>
          </p:cNvCxnSpPr>
          <p:nvPr/>
        </p:nvCxnSpPr>
        <p:spPr>
          <a:xfrm>
            <a:off x="4870450" y="3594100"/>
            <a:ext cx="6786021" cy="1233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570EBA7-6522-400C-A654-0FFC0DAA9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73" y="4827351"/>
            <a:ext cx="3927314" cy="131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0278E88-2E75-47EE-92B0-431FCC70B866}"/>
              </a:ext>
            </a:extLst>
          </p:cNvPr>
          <p:cNvSpPr/>
          <p:nvPr/>
        </p:nvSpPr>
        <p:spPr>
          <a:xfrm>
            <a:off x="4222865" y="3570015"/>
            <a:ext cx="653554" cy="22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928CC-35F3-483A-8119-02CECC23DE43}"/>
              </a:ext>
            </a:extLst>
          </p:cNvPr>
          <p:cNvSpPr/>
          <p:nvPr/>
        </p:nvSpPr>
        <p:spPr>
          <a:xfrm>
            <a:off x="4222865" y="3594100"/>
            <a:ext cx="647585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A91CF0-F819-4330-86BC-A4137906BEE6}"/>
              </a:ext>
            </a:extLst>
          </p:cNvPr>
          <p:cNvCxnSpPr>
            <a:cxnSpLocks/>
          </p:cNvCxnSpPr>
          <p:nvPr/>
        </p:nvCxnSpPr>
        <p:spPr>
          <a:xfrm>
            <a:off x="4222865" y="3800381"/>
            <a:ext cx="3551008" cy="2299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5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092EAC-CB4D-407D-A6AA-7EB950F5D887}"/>
              </a:ext>
            </a:extLst>
          </p:cNvPr>
          <p:cNvGrpSpPr/>
          <p:nvPr/>
        </p:nvGrpSpPr>
        <p:grpSpPr>
          <a:xfrm>
            <a:off x="2252749" y="1818848"/>
            <a:ext cx="8894618" cy="4352282"/>
            <a:chOff x="2252749" y="1818848"/>
            <a:chExt cx="8894618" cy="43522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4E595-EF2C-4084-AE5E-103854FA5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2749" y="1818848"/>
              <a:ext cx="8894618" cy="435228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6A050B-AD10-4301-A2AC-B55B39D9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8776" y="1833648"/>
              <a:ext cx="2313330" cy="16702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Be informed on new Resquest for Quote : via Ariba Sourcing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980" y="1202266"/>
            <a:ext cx="10893016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fr-FR" sz="2400" dirty="0" err="1">
                <a:solidFill>
                  <a:srgbClr val="003684"/>
                </a:solidFill>
              </a:rPr>
              <a:t>Connect</a:t>
            </a:r>
            <a:r>
              <a:rPr lang="fr-FR" sz="2400" dirty="0">
                <a:solidFill>
                  <a:srgbClr val="003684"/>
                </a:solidFill>
              </a:rPr>
              <a:t> to Ariba </a:t>
            </a:r>
            <a:r>
              <a:rPr lang="fr-FR" sz="2400" dirty="0" err="1">
                <a:solidFill>
                  <a:srgbClr val="003684"/>
                </a:solidFill>
              </a:rPr>
              <a:t>Sourcing</a:t>
            </a:r>
            <a:r>
              <a:rPr lang="fr-FR" sz="2400" dirty="0">
                <a:solidFill>
                  <a:srgbClr val="003684"/>
                </a:solidFill>
              </a:rPr>
              <a:t> Portal : </a:t>
            </a:r>
            <a:r>
              <a:rPr lang="fr-FR" dirty="0">
                <a:hlinkClick r:id="rId6"/>
              </a:rPr>
              <a:t>https://service.ariba.com/Sourcing.aw/</a:t>
            </a:r>
            <a:endParaRPr lang="fr-FR" dirty="0"/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2400" dirty="0">
              <a:solidFill>
                <a:srgbClr val="003684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84F646-92DA-4B7D-A995-4065DAB68B63}"/>
              </a:ext>
            </a:extLst>
          </p:cNvPr>
          <p:cNvSpPr/>
          <p:nvPr/>
        </p:nvSpPr>
        <p:spPr>
          <a:xfrm>
            <a:off x="2471651" y="1752367"/>
            <a:ext cx="1138815" cy="334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00CDC-5A83-49A6-B78C-EAE50267F2DB}"/>
              </a:ext>
            </a:extLst>
          </p:cNvPr>
          <p:cNvSpPr/>
          <p:nvPr/>
        </p:nvSpPr>
        <p:spPr>
          <a:xfrm>
            <a:off x="3873731" y="2672784"/>
            <a:ext cx="1554480" cy="1466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2F5E2-3BD8-4E1C-8C7E-2FA9A569F802}"/>
              </a:ext>
            </a:extLst>
          </p:cNvPr>
          <p:cNvSpPr txBox="1"/>
          <p:nvPr/>
        </p:nvSpPr>
        <p:spPr>
          <a:xfrm>
            <a:off x="5931277" y="2672784"/>
            <a:ext cx="4526251" cy="1466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Request for Quotation is called Event</a:t>
            </a:r>
          </a:p>
          <a:p>
            <a:endParaRPr lang="en-US" sz="1100" b="1" dirty="0"/>
          </a:p>
          <a:p>
            <a:r>
              <a:rPr lang="en-US" sz="1100" b="1" dirty="0"/>
              <a:t>Sorted by Status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Open : RFQ to consult, and complete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Preview: future RFQ near to be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Pending selection : RFQ replied but waiting for award by Faurecia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Completed for closed RFQ (respond and award of offer done)</a:t>
            </a:r>
          </a:p>
          <a:p>
            <a:r>
              <a:rPr lang="en-US" sz="1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75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4468F-4C1A-4F76-8DB3-BCCD32BB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0" y="2297539"/>
            <a:ext cx="11115086" cy="2163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Respond to an Resquest for Quote : Confirmation of participation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980" y="1202266"/>
            <a:ext cx="10893016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en-US" sz="2400">
                <a:solidFill>
                  <a:srgbClr val="003684"/>
                </a:solidFill>
              </a:rPr>
              <a:t>By reviewing all content of RFQ , confirm your participation</a:t>
            </a:r>
            <a:endParaRPr lang="en-US" sz="140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00CDC-5A83-49A6-B78C-EAE50267F2DB}"/>
              </a:ext>
            </a:extLst>
          </p:cNvPr>
          <p:cNvSpPr/>
          <p:nvPr/>
        </p:nvSpPr>
        <p:spPr>
          <a:xfrm>
            <a:off x="5210408" y="3167095"/>
            <a:ext cx="1306770" cy="349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2F5E2-3BD8-4E1C-8C7E-2FA9A569F802}"/>
              </a:ext>
            </a:extLst>
          </p:cNvPr>
          <p:cNvSpPr txBox="1"/>
          <p:nvPr/>
        </p:nvSpPr>
        <p:spPr>
          <a:xfrm>
            <a:off x="10166464" y="1458403"/>
            <a:ext cx="1130531" cy="6640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/>
              <a:t>The period to respond visible on top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A65A16-7419-47CC-8B6E-264764F235E3}"/>
              </a:ext>
            </a:extLst>
          </p:cNvPr>
          <p:cNvSpPr/>
          <p:nvPr/>
        </p:nvSpPr>
        <p:spPr>
          <a:xfrm>
            <a:off x="10238906" y="2413153"/>
            <a:ext cx="1280160" cy="423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2915E-C7ED-465C-A375-110BD2C3F640}"/>
              </a:ext>
            </a:extLst>
          </p:cNvPr>
          <p:cNvSpPr txBox="1"/>
          <p:nvPr/>
        </p:nvSpPr>
        <p:spPr>
          <a:xfrm>
            <a:off x="3154080" y="4767706"/>
            <a:ext cx="3106646" cy="8512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All content area is providing :</a:t>
            </a:r>
          </a:p>
          <a:p>
            <a:r>
              <a:rPr lang="en-US" dirty="0"/>
              <a:t>	“Ship To” address</a:t>
            </a:r>
          </a:p>
          <a:p>
            <a:r>
              <a:rPr lang="en-US" dirty="0"/>
              <a:t>	Description of the request</a:t>
            </a:r>
          </a:p>
          <a:p>
            <a:r>
              <a:rPr lang="en-US" dirty="0"/>
              <a:t>	Attachments</a:t>
            </a:r>
          </a:p>
        </p:txBody>
      </p:sp>
    </p:spTree>
    <p:extLst>
      <p:ext uri="{BB962C8B-B14F-4D97-AF65-F5344CB8AC3E}">
        <p14:creationId xmlns:p14="http://schemas.microsoft.com/office/powerpoint/2010/main" val="368523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F0E5D-4D51-47A4-ADE3-B074EC15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86" y="2066902"/>
            <a:ext cx="9589242" cy="3588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Respond to an Resquest for Quote : Select the Lot to be respond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980" y="1202266"/>
            <a:ext cx="10893016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en-US" sz="2400" dirty="0">
                <a:solidFill>
                  <a:srgbClr val="003684"/>
                </a:solidFill>
              </a:rPr>
              <a:t>Select the Lot and Confirm:</a:t>
            </a:r>
            <a:endParaRPr lang="en-US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00CDC-5A83-49A6-B78C-EAE50267F2DB}"/>
              </a:ext>
            </a:extLst>
          </p:cNvPr>
          <p:cNvSpPr/>
          <p:nvPr/>
        </p:nvSpPr>
        <p:spPr>
          <a:xfrm>
            <a:off x="2650087" y="5264709"/>
            <a:ext cx="1813847" cy="30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2915E-C7ED-465C-A375-110BD2C3F640}"/>
              </a:ext>
            </a:extLst>
          </p:cNvPr>
          <p:cNvSpPr txBox="1"/>
          <p:nvPr/>
        </p:nvSpPr>
        <p:spPr>
          <a:xfrm>
            <a:off x="6358608" y="4207047"/>
            <a:ext cx="3816169" cy="8512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RFQ (Quick Quote) is containing only one Lot </a:t>
            </a:r>
          </a:p>
          <a:p>
            <a:endParaRPr lang="en-US" dirty="0"/>
          </a:p>
          <a:p>
            <a:r>
              <a:rPr lang="en-US" dirty="0"/>
              <a:t>Strategic sourcing (Sourcing Project) could contain more than one Lot</a:t>
            </a:r>
          </a:p>
        </p:txBody>
      </p:sp>
    </p:spTree>
    <p:extLst>
      <p:ext uri="{BB962C8B-B14F-4D97-AF65-F5344CB8AC3E}">
        <p14:creationId xmlns:p14="http://schemas.microsoft.com/office/powerpoint/2010/main" val="296884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14C81-8CCA-478D-A27F-F2E965408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37" y="1749600"/>
            <a:ext cx="11018377" cy="4462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Respond to an Resquest for Quote : Submit response (1/2)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980" y="1202266"/>
            <a:ext cx="10893016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en-US" sz="2400" dirty="0">
                <a:solidFill>
                  <a:srgbClr val="003684"/>
                </a:solidFill>
              </a:rPr>
              <a:t>Complete the RFQ and submit:</a:t>
            </a:r>
            <a:endParaRPr lang="en-US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00CDC-5A83-49A6-B78C-EAE50267F2DB}"/>
              </a:ext>
            </a:extLst>
          </p:cNvPr>
          <p:cNvSpPr/>
          <p:nvPr/>
        </p:nvSpPr>
        <p:spPr>
          <a:xfrm>
            <a:off x="2525396" y="5772369"/>
            <a:ext cx="1988415" cy="430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2915E-C7ED-465C-A375-110BD2C3F640}"/>
              </a:ext>
            </a:extLst>
          </p:cNvPr>
          <p:cNvSpPr txBox="1"/>
          <p:nvPr/>
        </p:nvSpPr>
        <p:spPr>
          <a:xfrm>
            <a:off x="3194247" y="4057207"/>
            <a:ext cx="4611403" cy="8512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RFQ ( Quick Quote) is described only by One Item with one global Price </a:t>
            </a:r>
          </a:p>
          <a:p>
            <a:endParaRPr lang="en-US" dirty="0"/>
          </a:p>
          <a:p>
            <a:r>
              <a:rPr lang="en-US" dirty="0"/>
              <a:t>Details must be provided in other fields such as “Comment” and “Attach a file” feature</a:t>
            </a:r>
          </a:p>
        </p:txBody>
      </p:sp>
    </p:spTree>
    <p:extLst>
      <p:ext uri="{BB962C8B-B14F-4D97-AF65-F5344CB8AC3E}">
        <p14:creationId xmlns:p14="http://schemas.microsoft.com/office/powerpoint/2010/main" val="399201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>
                <a:solidFill>
                  <a:srgbClr val="003684"/>
                </a:solidFill>
              </a:rPr>
              <a:pPr/>
              <a:t>8</a:t>
            </a:fld>
            <a:endParaRPr lang="en-US" dirty="0">
              <a:solidFill>
                <a:srgbClr val="003684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88131-AFB9-4DDC-9FAC-BA963BB05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989" y="1830906"/>
            <a:ext cx="7149896" cy="1979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E211C66-C477-42F9-8A29-5A6CCEA1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Respond to an Resquest for Quote : Submit response (2/2)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C73EBF2-3ED0-469C-B206-16892FC72C69}"/>
              </a:ext>
            </a:extLst>
          </p:cNvPr>
          <p:cNvSpPr txBox="1">
            <a:spLocks/>
          </p:cNvSpPr>
          <p:nvPr/>
        </p:nvSpPr>
        <p:spPr>
          <a:xfrm>
            <a:off x="484769" y="1202266"/>
            <a:ext cx="10893016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en-US" sz="2400" dirty="0">
                <a:solidFill>
                  <a:srgbClr val="003684"/>
                </a:solidFill>
              </a:rPr>
              <a:t>Confirmation of the submit:</a:t>
            </a:r>
          </a:p>
          <a:p>
            <a:pPr lvl="0">
              <a:buClr>
                <a:srgbClr val="FA0057"/>
              </a:buClr>
              <a:defRPr/>
            </a:pPr>
            <a:endParaRPr lang="en-US" sz="2400" dirty="0">
              <a:solidFill>
                <a:srgbClr val="003684"/>
              </a:solidFill>
            </a:endParaRPr>
          </a:p>
          <a:p>
            <a:pPr lvl="0">
              <a:buClr>
                <a:srgbClr val="FA0057"/>
              </a:buClr>
              <a:defRPr/>
            </a:pPr>
            <a:endParaRPr lang="en-US" sz="2400" dirty="0">
              <a:solidFill>
                <a:srgbClr val="003684"/>
              </a:solidFill>
            </a:endParaRPr>
          </a:p>
          <a:p>
            <a:pPr lvl="0">
              <a:buClr>
                <a:srgbClr val="FA0057"/>
              </a:buClr>
              <a:defRPr/>
            </a:pPr>
            <a:endParaRPr lang="en-US" sz="2400" dirty="0">
              <a:solidFill>
                <a:srgbClr val="003684"/>
              </a:solidFill>
            </a:endParaRPr>
          </a:p>
          <a:p>
            <a:pPr lvl="0">
              <a:buClr>
                <a:srgbClr val="FA0057"/>
              </a:buClr>
              <a:defRPr/>
            </a:pPr>
            <a:endParaRPr lang="en-US" sz="2400" dirty="0">
              <a:solidFill>
                <a:srgbClr val="003684"/>
              </a:solidFill>
            </a:endParaRPr>
          </a:p>
          <a:p>
            <a:pPr lvl="0">
              <a:buClr>
                <a:srgbClr val="FA0057"/>
              </a:buClr>
              <a:defRPr/>
            </a:pPr>
            <a:endParaRPr lang="en-US" sz="2400" dirty="0">
              <a:solidFill>
                <a:srgbClr val="003684"/>
              </a:solidFill>
            </a:endParaRPr>
          </a:p>
          <a:p>
            <a:pPr>
              <a:buClr>
                <a:srgbClr val="FA0057"/>
              </a:buClr>
              <a:defRPr/>
            </a:pPr>
            <a:r>
              <a:rPr lang="en-US" sz="2400" dirty="0">
                <a:solidFill>
                  <a:srgbClr val="003684"/>
                </a:solidFill>
              </a:rPr>
              <a:t>By “OK”, this message is appearing and click on “Done” :</a:t>
            </a:r>
          </a:p>
          <a:p>
            <a:pPr lvl="0">
              <a:buClr>
                <a:srgbClr val="FA0057"/>
              </a:buClr>
              <a:defRPr/>
            </a:pPr>
            <a:endParaRPr lang="en-US" sz="1400" b="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480709-6A0E-421E-ABCD-A22E8C86E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328" y="5025433"/>
            <a:ext cx="5781675" cy="1285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591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Resquest for Quote Lyfecycle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3980" y="1202266"/>
            <a:ext cx="10893016" cy="49325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During Remaining Bid Period, RFQ is still in Status “Open” and can be revised</a:t>
            </a:r>
          </a:p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Remaining Bid Period can be stopped by Faurecia to allow the Award phase. Then RFQ status is “Pending Selection”</a:t>
            </a:r>
          </a:p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RFQ in Status “Pending Selection” can be revised by the supplier. In certain circumstance, Faurecia is able to re-open the event giving possibility to do revision.</a:t>
            </a:r>
          </a:p>
          <a:p>
            <a:pPr lvl="0">
              <a:buClr>
                <a:srgbClr val="FA0057"/>
              </a:buClr>
              <a:defRPr/>
            </a:pPr>
            <a:endParaRPr lang="en-US" dirty="0">
              <a:solidFill>
                <a:srgbClr val="003684"/>
              </a:solidFill>
            </a:endParaRPr>
          </a:p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For any technical support please contact the ARIBA Support Chain</a:t>
            </a:r>
          </a:p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For any question on content of request please contact the requester</a:t>
            </a:r>
          </a:p>
          <a:p>
            <a:pPr lvl="0">
              <a:buClr>
                <a:srgbClr val="FA0057"/>
              </a:buClr>
              <a:defRPr/>
            </a:pPr>
            <a:r>
              <a:rPr lang="en-US" dirty="0">
                <a:solidFill>
                  <a:srgbClr val="003684"/>
                </a:solidFill>
              </a:rPr>
              <a:t>As last option of support, we are listing a Faurecia Support per region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00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289639f-f4c1-49b5-9a99-78dbfb395e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42e3e61-e573-49ea-904f-0881266c59d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Classification\_- FAURECIA - CONFIDENTIAL&#10;    Classification Date - 10/07/2019 13:54:50&#10;zeW3484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0oQZuRQP2b_bGtvLTx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Thème Office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Faurecia 16 9" id="{67B83508-CE4C-4DAB-977C-C26AA8AC04A2}" vid="{65F73C8D-6E62-48A0-9EA2-AF8E234318F6}"/>
    </a:ext>
  </a:extLst>
</a:theme>
</file>

<file path=ppt/theme/theme10.xml><?xml version="1.0" encoding="utf-8"?>
<a:theme xmlns:a="http://schemas.openxmlformats.org/drawingml/2006/main" name="6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11.xml><?xml version="1.0" encoding="utf-8"?>
<a:theme xmlns:a="http://schemas.openxmlformats.org/drawingml/2006/main" name="7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Custom 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442E94-4E88-49AC-AF98-421E90B7742B}" vid="{C315F0DA-9BAF-474A-9635-0FAD0411DDBE}"/>
    </a:ext>
  </a:extLst>
</a:theme>
</file>

<file path=ppt/theme/theme3.xml><?xml version="1.0" encoding="utf-8"?>
<a:theme xmlns:a="http://schemas.openxmlformats.org/drawingml/2006/main" name="Thème1 faurecia fcm">
  <a:themeElements>
    <a:clrScheme name="Personnalisé 1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A0057"/>
      </a:hlink>
      <a:folHlink>
        <a:srgbClr val="FA00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4.xml><?xml version="1.0" encoding="utf-8"?>
<a:theme xmlns:a="http://schemas.openxmlformats.org/drawingml/2006/main" name="3_Thème Office">
  <a:themeElements>
    <a:clrScheme name="Custom 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442E94-4E88-49AC-AF98-421E90B7742B}" vid="{C315F0DA-9BAF-474A-9635-0FAD0411DDBE}"/>
    </a:ext>
  </a:extLst>
</a:theme>
</file>

<file path=ppt/theme/theme5.xml><?xml version="1.0" encoding="utf-8"?>
<a:theme xmlns:a="http://schemas.openxmlformats.org/drawingml/2006/main" name="1_Thème1 faurecia fcm">
  <a:themeElements>
    <a:clrScheme name="Personnalisé 1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A0057"/>
      </a:hlink>
      <a:folHlink>
        <a:srgbClr val="FA00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6.xml><?xml version="1.0" encoding="utf-8"?>
<a:theme xmlns:a="http://schemas.openxmlformats.org/drawingml/2006/main" name="2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7.xml><?xml version="1.0" encoding="utf-8"?>
<a:theme xmlns:a="http://schemas.openxmlformats.org/drawingml/2006/main" name="3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8.xml><?xml version="1.0" encoding="utf-8"?>
<a:theme xmlns:a="http://schemas.openxmlformats.org/drawingml/2006/main" name="4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9.xml><?xml version="1.0" encoding="utf-8"?>
<a:theme xmlns:a="http://schemas.openxmlformats.org/drawingml/2006/main" name="5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2C4B681A11458AF16F508A3B0C13" ma:contentTypeVersion="4" ma:contentTypeDescription="Crée un document." ma:contentTypeScope="" ma:versionID="ae5215c26aee3d8e39ba8fd105ff1ec7">
  <xsd:schema xmlns:xsd="http://www.w3.org/2001/XMLSchema" xmlns:xs="http://www.w3.org/2001/XMLSchema" xmlns:p="http://schemas.microsoft.com/office/2006/metadata/properties" xmlns:ns2="bf6e911a-68ad-4a04-9443-fe1cb21ef02d" targetNamespace="http://schemas.microsoft.com/office/2006/metadata/properties" ma:root="true" ma:fieldsID="c6c15542017c3009b631483129261a84" ns2:_="">
    <xsd:import namespace="bf6e911a-68ad-4a04-9443-fe1cb21ef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e911a-68ad-4a04-9443-fe1cb21ef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userSelected">
  <element uid="67e66f8d-4e76-4fdc-a7a1-b421fe54f86a" value=""/>
</sisl>
</file>

<file path=customXml/itemProps1.xml><?xml version="1.0" encoding="utf-8"?>
<ds:datastoreItem xmlns:ds="http://schemas.openxmlformats.org/officeDocument/2006/customXml" ds:itemID="{D42ECEFE-44B3-43F9-B989-DBC6A5AB2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e911a-68ad-4a04-9443-fe1cb21ef0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6704D8-C03F-4668-8E23-C219D691298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8D8E1A-3DD6-429E-9694-8170A4A895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274578-F479-4A3B-AA5B-B1838FAA224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Faurecia 16 9</Template>
  <TotalTime>10458</TotalTime>
  <Words>647</Words>
  <Application>Microsoft Office PowerPoint</Application>
  <PresentationFormat>Widescreen</PresentationFormat>
  <Paragraphs>167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Verdana</vt:lpstr>
      <vt:lpstr>Wingdings</vt:lpstr>
      <vt:lpstr>Thème Office</vt:lpstr>
      <vt:lpstr>2_Thème Office</vt:lpstr>
      <vt:lpstr>Thème1 faurecia fcm</vt:lpstr>
      <vt:lpstr>3_Thème Office</vt:lpstr>
      <vt:lpstr>1_Thème1 faurecia fcm</vt:lpstr>
      <vt:lpstr>2_Thème1 faurecia fcm</vt:lpstr>
      <vt:lpstr>3_Thème1 faurecia fcm</vt:lpstr>
      <vt:lpstr>4_Thème1 faurecia fcm</vt:lpstr>
      <vt:lpstr>5_Thème1 faurecia fcm</vt:lpstr>
      <vt:lpstr>6_Thème1 faurecia fcm</vt:lpstr>
      <vt:lpstr>7_Thème1 faurecia fcm</vt:lpstr>
      <vt:lpstr>think-cell Slide</vt:lpstr>
      <vt:lpstr>How to:  Respond to an RFQ                      </vt:lpstr>
      <vt:lpstr>       Be informed on new Resquest for Quote : By Mail (1/2)</vt:lpstr>
      <vt:lpstr>       Be informed on new Resquest for Quote : By Mail (2/2)</vt:lpstr>
      <vt:lpstr>       Be informed on new Resquest for Quote : via Ariba Sourcing</vt:lpstr>
      <vt:lpstr>       Respond to an Resquest for Quote : Confirmation of participation</vt:lpstr>
      <vt:lpstr>       Respond to an Resquest for Quote : Select the Lot to be respond</vt:lpstr>
      <vt:lpstr>       Respond to an Resquest for Quote : Submit response (1/2)</vt:lpstr>
      <vt:lpstr>       Respond to an Resquest for Quote : Submit response (2/2)</vt:lpstr>
      <vt:lpstr>Resquest for Quote Lyfecycle</vt:lpstr>
      <vt:lpstr> Ariba Support Access (1/3)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COLLERY Michele</dc:creator>
  <cp:lastModifiedBy>RENARD Dominique</cp:lastModifiedBy>
  <cp:revision>671</cp:revision>
  <cp:lastPrinted>2019-09-18T12:35:15Z</cp:lastPrinted>
  <dcterms:created xsi:type="dcterms:W3CDTF">2019-04-11T13:07:10Z</dcterms:created>
  <dcterms:modified xsi:type="dcterms:W3CDTF">2020-06-15T07:01:25Z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0x010100AA3F2C4B681A11458AF16F508A3B0C13</vt:lpwstr>
  </property>
  <property fmtid="{D5CDD505-2E9C-101B-9397-08002B2CF9AE}" pid="3" name="docIndexRef">
    <vt:lpwstr>4dcb5ea9-8bc7-4d74-b4a8-e7bdf1ef3a3b</vt:lpwstr>
  </property>
  <property fmtid="{D5CDD505-2E9C-101B-9397-08002B2CF9AE}" pid="4" name="bjSaver">
    <vt:lpwstr>CqHrL/cTktVys/4sx2KRsOgF9NRxZouA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policy="2152ec2e-c0c1-4834-9aa1-dc782ab0e2aa" origin="userSelected" xmlns="http://www.boldonj</vt:lpwstr>
  </property>
  <property fmtid="{D5CDD505-2E9C-101B-9397-08002B2CF9AE}" pid="6" name="bjDocumentLabelXML-0">
    <vt:lpwstr>ames.com/2008/01/sie/internal/label"&gt;&lt;element uid="67e66f8d-4e76-4fdc-a7a1-b421fe54f86a" value="" /&gt;&lt;/sisl&gt;</vt:lpwstr>
  </property>
  <property fmtid="{D5CDD505-2E9C-101B-9397-08002B2CF9AE}" pid="7" name="bjDocumentSecurityLabel">
    <vt:lpwstr>N O N - S E N S I T I V E      </vt:lpwstr>
  </property>
  <property fmtid="{D5CDD505-2E9C-101B-9397-08002B2CF9AE}" pid="8" name="bjSlideMasterFooterText">
    <vt:lpwstr> </vt:lpwstr>
  </property>
</Properties>
</file>