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9.xml" ContentType="application/vnd.openxmlformats-officedocument.presentationml.notesSlide+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45"/>
  </p:notesMasterIdLst>
  <p:handoutMasterIdLst>
    <p:handoutMasterId r:id="rId46"/>
  </p:handoutMasterIdLst>
  <p:sldIdLst>
    <p:sldId id="8803" r:id="rId6"/>
    <p:sldId id="513" r:id="rId7"/>
    <p:sldId id="8918" r:id="rId8"/>
    <p:sldId id="8838" r:id="rId9"/>
    <p:sldId id="8850" r:id="rId10"/>
    <p:sldId id="8912" r:id="rId11"/>
    <p:sldId id="8913" r:id="rId12"/>
    <p:sldId id="8911" r:id="rId13"/>
    <p:sldId id="8852" r:id="rId14"/>
    <p:sldId id="8853" r:id="rId15"/>
    <p:sldId id="8919" r:id="rId16"/>
    <p:sldId id="8854" r:id="rId17"/>
    <p:sldId id="8855" r:id="rId18"/>
    <p:sldId id="8858" r:id="rId19"/>
    <p:sldId id="8859" r:id="rId20"/>
    <p:sldId id="8921" r:id="rId21"/>
    <p:sldId id="8920" r:id="rId22"/>
    <p:sldId id="8860" r:id="rId23"/>
    <p:sldId id="8861" r:id="rId24"/>
    <p:sldId id="8922" r:id="rId25"/>
    <p:sldId id="8924" r:id="rId26"/>
    <p:sldId id="8923" r:id="rId27"/>
    <p:sldId id="8862" r:id="rId28"/>
    <p:sldId id="8863" r:id="rId29"/>
    <p:sldId id="8914" r:id="rId30"/>
    <p:sldId id="8936" r:id="rId31"/>
    <p:sldId id="8930" r:id="rId32"/>
    <p:sldId id="8931" r:id="rId33"/>
    <p:sldId id="8932" r:id="rId34"/>
    <p:sldId id="8933" r:id="rId35"/>
    <p:sldId id="8934" r:id="rId36"/>
    <p:sldId id="8935" r:id="rId37"/>
    <p:sldId id="8915" r:id="rId38"/>
    <p:sldId id="8916" r:id="rId39"/>
    <p:sldId id="8917" r:id="rId40"/>
    <p:sldId id="8926" r:id="rId41"/>
    <p:sldId id="8927" r:id="rId42"/>
    <p:sldId id="8928" r:id="rId43"/>
    <p:sldId id="8743" r:id="rId44"/>
  </p:sldIdLst>
  <p:sldSz cx="12192000" cy="6858000"/>
  <p:notesSz cx="6724650" cy="9774238"/>
  <p:custDataLst>
    <p:tags r:id="rId4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4ECD41-3738-4D7A-B893-7748BC762A8E}">
          <p14:sldIdLst>
            <p14:sldId id="8803"/>
            <p14:sldId id="513"/>
            <p14:sldId id="8918"/>
            <p14:sldId id="8838"/>
            <p14:sldId id="8850"/>
            <p14:sldId id="8912"/>
            <p14:sldId id="8913"/>
            <p14:sldId id="8911"/>
            <p14:sldId id="8852"/>
            <p14:sldId id="8853"/>
            <p14:sldId id="8919"/>
            <p14:sldId id="8854"/>
            <p14:sldId id="8855"/>
            <p14:sldId id="8858"/>
            <p14:sldId id="8859"/>
            <p14:sldId id="8921"/>
            <p14:sldId id="8920"/>
            <p14:sldId id="8860"/>
            <p14:sldId id="8861"/>
            <p14:sldId id="8922"/>
            <p14:sldId id="8924"/>
            <p14:sldId id="8923"/>
            <p14:sldId id="8862"/>
            <p14:sldId id="8863"/>
            <p14:sldId id="8914"/>
            <p14:sldId id="8936"/>
            <p14:sldId id="8930"/>
            <p14:sldId id="8931"/>
            <p14:sldId id="8932"/>
            <p14:sldId id="8933"/>
            <p14:sldId id="8934"/>
            <p14:sldId id="8935"/>
            <p14:sldId id="8915"/>
            <p14:sldId id="8916"/>
            <p14:sldId id="8917"/>
            <p14:sldId id="8926"/>
            <p14:sldId id="8927"/>
            <p14:sldId id="8928"/>
            <p14:sldId id="874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66" userDrawn="1">
          <p15:clr>
            <a:srgbClr val="A4A3A4"/>
          </p15:clr>
        </p15:guide>
        <p15:guide id="4" pos="75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errab, Slimane (FR - Paris)" initials="GS(-P" lastIdx="0" clrIdx="0"/>
  <p:cmAuthor id="2" name="Pajot, Jean-Baptiste (FR - Paris)" initials="PJ(-P" lastIdx="1" clrIdx="1">
    <p:extLst>
      <p:ext uri="{19B8F6BF-5375-455C-9EA6-DF929625EA0E}">
        <p15:presenceInfo xmlns:p15="http://schemas.microsoft.com/office/powerpoint/2012/main" userId="S-1-5-21-2139493591-172588965-2079600828-250397" providerId="AD"/>
      </p:ext>
    </p:extLst>
  </p:cmAuthor>
  <p:cmAuthor id="3" name="PAWAR Vaibhav" initials="PV" lastIdx="1" clrIdx="2">
    <p:extLst>
      <p:ext uri="{19B8F6BF-5375-455C-9EA6-DF929625EA0E}">
        <p15:presenceInfo xmlns:p15="http://schemas.microsoft.com/office/powerpoint/2012/main" userId="S::vaibhav.pawar@faurecia.com::408c01ca-ff57-459f-8097-48d170828449" providerId="AD"/>
      </p:ext>
    </p:extLst>
  </p:cmAuthor>
  <p:cmAuthor id="4" name="KULKARNI Sayali" initials="KS" lastIdx="10" clrIdx="3">
    <p:extLst>
      <p:ext uri="{19B8F6BF-5375-455C-9EA6-DF929625EA0E}">
        <p15:presenceInfo xmlns:p15="http://schemas.microsoft.com/office/powerpoint/2012/main" userId="S::sayali.kulkarni@faurecia.com::aeeefe32-10c9-4d55-ac8d-405c5dcace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7EC234"/>
    <a:srgbClr val="B2F09E"/>
    <a:srgbClr val="6F85C0"/>
    <a:srgbClr val="FA0057"/>
    <a:srgbClr val="E6E6E6"/>
    <a:srgbClr val="324472"/>
    <a:srgbClr val="FFFFFF"/>
    <a:srgbClr val="828187"/>
    <a:srgbClr val="085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6467" autoAdjust="0"/>
  </p:normalViewPr>
  <p:slideViewPr>
    <p:cSldViewPr snapToGrid="0" showGuides="1">
      <p:cViewPr varScale="1">
        <p:scale>
          <a:sx n="110" d="100"/>
          <a:sy n="110" d="100"/>
        </p:scale>
        <p:origin x="210" y="120"/>
      </p:cViewPr>
      <p:guideLst>
        <p:guide orient="horz" pos="2160"/>
        <p:guide pos="3840"/>
        <p:guide pos="166"/>
        <p:guide pos="7514"/>
      </p:guideLst>
    </p:cSldViewPr>
  </p:slideViewPr>
  <p:outlineViewPr>
    <p:cViewPr>
      <p:scale>
        <a:sx n="33" d="100"/>
        <a:sy n="33" d="100"/>
      </p:scale>
      <p:origin x="0" y="-850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3" d="100"/>
          <a:sy n="83" d="100"/>
        </p:scale>
        <p:origin x="3960"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332BA776-63B5-40F3-93B5-8FD7BA96C9F6}" type="datetimeFigureOut">
              <a:rPr lang="en-US" smtClean="0"/>
              <a:t>3/4/2021</a:t>
            </a:fld>
            <a:endParaRPr lang="en-US" dirty="0"/>
          </a:p>
        </p:txBody>
      </p:sp>
      <p:sp>
        <p:nvSpPr>
          <p:cNvPr id="4" name="Espace réservé du pied de page 3"/>
          <p:cNvSpPr>
            <a:spLocks noGrp="1"/>
          </p:cNvSpPr>
          <p:nvPr>
            <p:ph type="ftr" sz="quarter" idx="2"/>
            <p:custDataLst>
              <p:tags r:id="rId2"/>
            </p:custDataLst>
          </p:nvPr>
        </p:nvSpPr>
        <p:spPr>
          <a:xfrm>
            <a:off x="0" y="9283830"/>
            <a:ext cx="6724650" cy="488712"/>
          </a:xfrm>
          <a:prstGeom prst="rect">
            <a:avLst/>
          </a:prstGeom>
        </p:spPr>
        <p:txBody>
          <a:bodyPr vert="horz" lIns="91440" tIns="45720" rIns="91440" bIns="45720" rtlCol="0" anchor="b"/>
          <a:lstStyle>
            <a:lvl1pPr algn="l">
              <a:defRPr sz="1200"/>
            </a:lvl1pPr>
          </a:lstStyle>
          <a:p>
            <a:r>
              <a:rPr lang="en-US" sz="100">
                <a:solidFill>
                  <a:srgbClr val="000000"/>
                </a:solidFill>
                <a:latin typeface="Times New Roman" panose="02020603050405020304" pitchFamily="18" charset="0"/>
              </a:rPr>
              <a:t> </a:t>
            </a:r>
            <a:endParaRPr lang="en-US" sz="100" dirty="0">
              <a:solidFill>
                <a:srgbClr val="000000"/>
              </a:solidFill>
              <a:latin typeface="Times New Roman" panose="02020603050405020304" pitchFamily="18" charset="0"/>
            </a:endParaRPr>
          </a:p>
        </p:txBody>
      </p:sp>
      <p:sp>
        <p:nvSpPr>
          <p:cNvPr id="5" name="Espace réservé du numéro de diapositive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5FDE1A27-6EEF-4545-9BBA-0160AA77FD43}" type="slidenum">
              <a:rPr lang="en-US" smtClean="0"/>
              <a:t>‹#›</a:t>
            </a:fld>
            <a:endParaRPr lang="en-US" dirty="0"/>
          </a:p>
        </p:txBody>
      </p:sp>
    </p:spTree>
    <p:extLst>
      <p:ext uri="{BB962C8B-B14F-4D97-AF65-F5344CB8AC3E}">
        <p14:creationId xmlns:p14="http://schemas.microsoft.com/office/powerpoint/2010/main" val="16787435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E2DE329E-2A04-41C0-872D-6285DD66C45E}" type="datetimeFigureOut">
              <a:rPr lang="fr-FR" smtClean="0"/>
              <a:t>04/03/2021</a:t>
            </a:fld>
            <a:endParaRPr lang="fr-FR" dirty="0"/>
          </a:p>
        </p:txBody>
      </p:sp>
      <p:sp>
        <p:nvSpPr>
          <p:cNvPr id="4" name="Espace réservé de l'image des diapositives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custDataLst>
              <p:tags r:id="rId2"/>
            </p:custDataLst>
          </p:nvPr>
        </p:nvSpPr>
        <p:spPr>
          <a:xfrm>
            <a:off x="0" y="9283830"/>
            <a:ext cx="6724650" cy="490408"/>
          </a:xfrm>
          <a:prstGeom prst="rect">
            <a:avLst/>
          </a:prstGeom>
        </p:spPr>
        <p:txBody>
          <a:bodyPr vert="horz" lIns="91440" tIns="45720" rIns="91440" bIns="45720" rtlCol="0" anchor="b"/>
          <a:lstStyle>
            <a:lvl1pPr algn="l">
              <a:defRPr lang="en-US" sz="100" b="0" i="0" u="none">
                <a:solidFill>
                  <a:srgbClr val="000000"/>
                </a:solidFill>
                <a:latin typeface="Times New Roman" panose="02020603050405020304" pitchFamily="18" charset="0"/>
              </a:defRPr>
            </a:lvl1pPr>
          </a:lstStyle>
          <a:p>
            <a:r>
              <a:rPr lang="fr-FR"/>
              <a:t> </a:t>
            </a:r>
          </a:p>
        </p:txBody>
      </p:sp>
      <p:sp>
        <p:nvSpPr>
          <p:cNvPr id="7" name="Espace réservé du numéro de diapositive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88A483AF-378F-4478-9161-B50402D90A37}" type="slidenum">
              <a:rPr lang="fr-FR" smtClean="0"/>
              <a:t>‹#›</a:t>
            </a:fld>
            <a:endParaRPr lang="fr-FR" dirty="0"/>
          </a:p>
        </p:txBody>
      </p:sp>
    </p:spTree>
    <p:extLst>
      <p:ext uri="{BB962C8B-B14F-4D97-AF65-F5344CB8AC3E}">
        <p14:creationId xmlns:p14="http://schemas.microsoft.com/office/powerpoint/2010/main" val="56741319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849313"/>
            <a:ext cx="4081463" cy="2295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a:p>
        </p:txBody>
      </p:sp>
      <p:sp>
        <p:nvSpPr>
          <p:cNvPr id="5" name="Footer Placeholder 4"/>
          <p:cNvSpPr>
            <a:spLocks noGrp="1"/>
          </p:cNvSpPr>
          <p:nvPr>
            <p:ph type="ftr" sz="quarter" idx="4"/>
            <p:custDataLst>
              <p:tags r:id="rId1"/>
            </p:custDataLst>
          </p:nvPr>
        </p:nvSpPr>
        <p:spPr>
          <a:xfrm>
            <a:off x="0" y="6458122"/>
            <a:ext cx="6724650" cy="341143"/>
          </a:xfrm>
        </p:spPr>
        <p:txBody>
          <a:bodyPr/>
          <a:lstStyle/>
          <a:p>
            <a:r>
              <a:rPr lang="fr-FR"/>
              <a:t> </a:t>
            </a:r>
          </a:p>
        </p:txBody>
      </p:sp>
      <p:sp>
        <p:nvSpPr>
          <p:cNvPr id="6" name="Slide Number Placeholder 5"/>
          <p:cNvSpPr>
            <a:spLocks noGrp="1"/>
          </p:cNvSpPr>
          <p:nvPr>
            <p:ph type="sldNum" sz="quarter" idx="5"/>
          </p:nvPr>
        </p:nvSpPr>
        <p:spPr/>
        <p:txBody>
          <a:bodyPr/>
          <a:lstStyle/>
          <a:p>
            <a:fld id="{55F3F7A9-CB1B-48F7-9007-AE4BF168CD8F}" type="slidenum">
              <a:rPr lang="fr-FR" smtClean="0"/>
              <a:t>1</a:t>
            </a:fld>
            <a:endParaRPr lang="fr-FR"/>
          </a:p>
        </p:txBody>
      </p:sp>
    </p:spTree>
    <p:extLst>
      <p:ext uri="{BB962C8B-B14F-4D97-AF65-F5344CB8AC3E}">
        <p14:creationId xmlns:p14="http://schemas.microsoft.com/office/powerpoint/2010/main" val="211786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10</a:t>
            </a:fld>
            <a:endParaRPr lang="fr-FR" dirty="0"/>
          </a:p>
        </p:txBody>
      </p:sp>
    </p:spTree>
    <p:extLst>
      <p:ext uri="{BB962C8B-B14F-4D97-AF65-F5344CB8AC3E}">
        <p14:creationId xmlns:p14="http://schemas.microsoft.com/office/powerpoint/2010/main" val="299427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11</a:t>
            </a:fld>
            <a:endParaRPr lang="fr-FR" dirty="0"/>
          </a:p>
        </p:txBody>
      </p:sp>
    </p:spTree>
    <p:extLst>
      <p:ext uri="{BB962C8B-B14F-4D97-AF65-F5344CB8AC3E}">
        <p14:creationId xmlns:p14="http://schemas.microsoft.com/office/powerpoint/2010/main" val="102847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12</a:t>
            </a:fld>
            <a:endParaRPr lang="fr-FR" dirty="0"/>
          </a:p>
        </p:txBody>
      </p:sp>
    </p:spTree>
    <p:extLst>
      <p:ext uri="{BB962C8B-B14F-4D97-AF65-F5344CB8AC3E}">
        <p14:creationId xmlns:p14="http://schemas.microsoft.com/office/powerpoint/2010/main" val="82483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13</a:t>
            </a:fld>
            <a:endParaRPr lang="fr-FR" dirty="0"/>
          </a:p>
        </p:txBody>
      </p:sp>
    </p:spTree>
    <p:extLst>
      <p:ext uri="{BB962C8B-B14F-4D97-AF65-F5344CB8AC3E}">
        <p14:creationId xmlns:p14="http://schemas.microsoft.com/office/powerpoint/2010/main" val="3896806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14</a:t>
            </a:fld>
            <a:endParaRPr lang="fr-FR" dirty="0"/>
          </a:p>
        </p:txBody>
      </p:sp>
    </p:spTree>
    <p:extLst>
      <p:ext uri="{BB962C8B-B14F-4D97-AF65-F5344CB8AC3E}">
        <p14:creationId xmlns:p14="http://schemas.microsoft.com/office/powerpoint/2010/main" val="254366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15</a:t>
            </a:fld>
            <a:endParaRPr lang="fr-FR" dirty="0"/>
          </a:p>
        </p:txBody>
      </p:sp>
    </p:spTree>
    <p:extLst>
      <p:ext uri="{BB962C8B-B14F-4D97-AF65-F5344CB8AC3E}">
        <p14:creationId xmlns:p14="http://schemas.microsoft.com/office/powerpoint/2010/main" val="195778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16</a:t>
            </a:fld>
            <a:endParaRPr lang="fr-FR" dirty="0"/>
          </a:p>
        </p:txBody>
      </p:sp>
    </p:spTree>
    <p:extLst>
      <p:ext uri="{BB962C8B-B14F-4D97-AF65-F5344CB8AC3E}">
        <p14:creationId xmlns:p14="http://schemas.microsoft.com/office/powerpoint/2010/main" val="214683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17</a:t>
            </a:fld>
            <a:endParaRPr lang="fr-FR" dirty="0"/>
          </a:p>
        </p:txBody>
      </p:sp>
    </p:spTree>
    <p:extLst>
      <p:ext uri="{BB962C8B-B14F-4D97-AF65-F5344CB8AC3E}">
        <p14:creationId xmlns:p14="http://schemas.microsoft.com/office/powerpoint/2010/main" val="4286869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18</a:t>
            </a:fld>
            <a:endParaRPr lang="fr-FR" dirty="0"/>
          </a:p>
        </p:txBody>
      </p:sp>
    </p:spTree>
    <p:extLst>
      <p:ext uri="{BB962C8B-B14F-4D97-AF65-F5344CB8AC3E}">
        <p14:creationId xmlns:p14="http://schemas.microsoft.com/office/powerpoint/2010/main" val="26928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19</a:t>
            </a:fld>
            <a:endParaRPr lang="fr-FR" dirty="0"/>
          </a:p>
        </p:txBody>
      </p:sp>
    </p:spTree>
    <p:extLst>
      <p:ext uri="{BB962C8B-B14F-4D97-AF65-F5344CB8AC3E}">
        <p14:creationId xmlns:p14="http://schemas.microsoft.com/office/powerpoint/2010/main" val="95521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Plus en détail, voici  ce qui va changer</a:t>
            </a: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custDataLst>
              <p:tags r:id="rId1"/>
            </p:custDataLst>
          </p:nvPr>
        </p:nvSpPr>
        <p:spPr>
          <a:xfrm>
            <a:off x="0" y="9428584"/>
            <a:ext cx="6724650" cy="498054"/>
          </a:xfrm>
        </p:spPr>
        <p:txBody>
          <a:bodyPr/>
          <a:lstStyle/>
          <a:p>
            <a:r>
              <a:rPr lang="en-US"/>
              <a:t> </a:t>
            </a:r>
          </a:p>
        </p:txBody>
      </p:sp>
      <p:sp>
        <p:nvSpPr>
          <p:cNvPr id="6" name="Espace réservé du numéro de diapositive 5"/>
          <p:cNvSpPr>
            <a:spLocks noGrp="1"/>
          </p:cNvSpPr>
          <p:nvPr>
            <p:ph type="sldNum" sz="quarter" idx="12"/>
          </p:nvPr>
        </p:nvSpPr>
        <p:spPr/>
        <p:txBody>
          <a:bodyPr/>
          <a:lstStyle/>
          <a:p>
            <a:fld id="{88A483AF-378F-4478-9161-B50402D90A37}" type="slidenum">
              <a:rPr lang="fr-FR" smtClean="0"/>
              <a:t>2</a:t>
            </a:fld>
            <a:endParaRPr lang="fr-FR"/>
          </a:p>
        </p:txBody>
      </p:sp>
    </p:spTree>
    <p:extLst>
      <p:ext uri="{BB962C8B-B14F-4D97-AF65-F5344CB8AC3E}">
        <p14:creationId xmlns:p14="http://schemas.microsoft.com/office/powerpoint/2010/main" val="320628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20</a:t>
            </a:fld>
            <a:endParaRPr lang="fr-FR" dirty="0"/>
          </a:p>
        </p:txBody>
      </p:sp>
    </p:spTree>
    <p:extLst>
      <p:ext uri="{BB962C8B-B14F-4D97-AF65-F5344CB8AC3E}">
        <p14:creationId xmlns:p14="http://schemas.microsoft.com/office/powerpoint/2010/main" val="1974408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21</a:t>
            </a:fld>
            <a:endParaRPr lang="fr-FR" dirty="0"/>
          </a:p>
        </p:txBody>
      </p:sp>
    </p:spTree>
    <p:extLst>
      <p:ext uri="{BB962C8B-B14F-4D97-AF65-F5344CB8AC3E}">
        <p14:creationId xmlns:p14="http://schemas.microsoft.com/office/powerpoint/2010/main" val="397758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22</a:t>
            </a:fld>
            <a:endParaRPr lang="fr-FR" dirty="0"/>
          </a:p>
        </p:txBody>
      </p:sp>
    </p:spTree>
    <p:extLst>
      <p:ext uri="{BB962C8B-B14F-4D97-AF65-F5344CB8AC3E}">
        <p14:creationId xmlns:p14="http://schemas.microsoft.com/office/powerpoint/2010/main" val="333108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23</a:t>
            </a:fld>
            <a:endParaRPr lang="fr-FR" dirty="0"/>
          </a:p>
        </p:txBody>
      </p:sp>
    </p:spTree>
    <p:extLst>
      <p:ext uri="{BB962C8B-B14F-4D97-AF65-F5344CB8AC3E}">
        <p14:creationId xmlns:p14="http://schemas.microsoft.com/office/powerpoint/2010/main" val="3675990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24</a:t>
            </a:fld>
            <a:endParaRPr lang="fr-FR" dirty="0"/>
          </a:p>
        </p:txBody>
      </p:sp>
    </p:spTree>
    <p:extLst>
      <p:ext uri="{BB962C8B-B14F-4D97-AF65-F5344CB8AC3E}">
        <p14:creationId xmlns:p14="http://schemas.microsoft.com/office/powerpoint/2010/main" val="209422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25</a:t>
            </a:fld>
            <a:endParaRPr lang="fr-FR" dirty="0"/>
          </a:p>
        </p:txBody>
      </p:sp>
    </p:spTree>
    <p:extLst>
      <p:ext uri="{BB962C8B-B14F-4D97-AF65-F5344CB8AC3E}">
        <p14:creationId xmlns:p14="http://schemas.microsoft.com/office/powerpoint/2010/main" val="29105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26</a:t>
            </a:fld>
            <a:endParaRPr lang="fr-FR" dirty="0"/>
          </a:p>
        </p:txBody>
      </p:sp>
    </p:spTree>
    <p:extLst>
      <p:ext uri="{BB962C8B-B14F-4D97-AF65-F5344CB8AC3E}">
        <p14:creationId xmlns:p14="http://schemas.microsoft.com/office/powerpoint/2010/main" val="70171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27</a:t>
            </a:fld>
            <a:endParaRPr lang="fr-FR" dirty="0"/>
          </a:p>
        </p:txBody>
      </p:sp>
    </p:spTree>
    <p:extLst>
      <p:ext uri="{BB962C8B-B14F-4D97-AF65-F5344CB8AC3E}">
        <p14:creationId xmlns:p14="http://schemas.microsoft.com/office/powerpoint/2010/main" val="247100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28</a:t>
            </a:fld>
            <a:endParaRPr lang="fr-FR" dirty="0"/>
          </a:p>
        </p:txBody>
      </p:sp>
    </p:spTree>
    <p:extLst>
      <p:ext uri="{BB962C8B-B14F-4D97-AF65-F5344CB8AC3E}">
        <p14:creationId xmlns:p14="http://schemas.microsoft.com/office/powerpoint/2010/main" val="2111798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29</a:t>
            </a:fld>
            <a:endParaRPr lang="fr-FR" dirty="0"/>
          </a:p>
        </p:txBody>
      </p:sp>
    </p:spTree>
    <p:extLst>
      <p:ext uri="{BB962C8B-B14F-4D97-AF65-F5344CB8AC3E}">
        <p14:creationId xmlns:p14="http://schemas.microsoft.com/office/powerpoint/2010/main" val="25688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Plus en détail, voici  ce qui va changer</a:t>
            </a:r>
          </a:p>
        </p:txBody>
      </p:sp>
      <p:sp>
        <p:nvSpPr>
          <p:cNvPr id="4" name="Espace réservé de l'en-tête 3"/>
          <p:cNvSpPr>
            <a:spLocks noGrp="1"/>
          </p:cNvSpPr>
          <p:nvPr>
            <p:ph type="hdr" sz="quarter" idx="10"/>
          </p:nvPr>
        </p:nvSpPr>
        <p:spPr/>
        <p:txBody>
          <a:bodyPr/>
          <a:lstStyle/>
          <a:p>
            <a:endParaRPr lang="fr-FR"/>
          </a:p>
        </p:txBody>
      </p:sp>
      <p:sp>
        <p:nvSpPr>
          <p:cNvPr id="5" name="Espace réservé du pied de page 4"/>
          <p:cNvSpPr>
            <a:spLocks noGrp="1"/>
          </p:cNvSpPr>
          <p:nvPr>
            <p:ph type="ftr" sz="quarter" idx="11"/>
            <p:custDataLst>
              <p:tags r:id="rId1"/>
            </p:custDataLst>
          </p:nvPr>
        </p:nvSpPr>
        <p:spPr>
          <a:xfrm>
            <a:off x="0" y="9428584"/>
            <a:ext cx="6724650" cy="498054"/>
          </a:xfrm>
        </p:spPr>
        <p:txBody>
          <a:bodyPr/>
          <a:lstStyle/>
          <a:p>
            <a:r>
              <a:rPr lang="en-US"/>
              <a:t> </a:t>
            </a:r>
          </a:p>
        </p:txBody>
      </p:sp>
      <p:sp>
        <p:nvSpPr>
          <p:cNvPr id="6" name="Espace réservé du numéro de diapositive 5"/>
          <p:cNvSpPr>
            <a:spLocks noGrp="1"/>
          </p:cNvSpPr>
          <p:nvPr>
            <p:ph type="sldNum" sz="quarter" idx="12"/>
          </p:nvPr>
        </p:nvSpPr>
        <p:spPr/>
        <p:txBody>
          <a:bodyPr/>
          <a:lstStyle/>
          <a:p>
            <a:fld id="{88A483AF-378F-4478-9161-B50402D90A37}" type="slidenum">
              <a:rPr lang="fr-FR" smtClean="0"/>
              <a:t>3</a:t>
            </a:fld>
            <a:endParaRPr lang="fr-FR"/>
          </a:p>
        </p:txBody>
      </p:sp>
    </p:spTree>
    <p:extLst>
      <p:ext uri="{BB962C8B-B14F-4D97-AF65-F5344CB8AC3E}">
        <p14:creationId xmlns:p14="http://schemas.microsoft.com/office/powerpoint/2010/main" val="244665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30</a:t>
            </a:fld>
            <a:endParaRPr lang="fr-FR" dirty="0"/>
          </a:p>
        </p:txBody>
      </p:sp>
    </p:spTree>
    <p:extLst>
      <p:ext uri="{BB962C8B-B14F-4D97-AF65-F5344CB8AC3E}">
        <p14:creationId xmlns:p14="http://schemas.microsoft.com/office/powerpoint/2010/main" val="930170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31</a:t>
            </a:fld>
            <a:endParaRPr lang="fr-FR" dirty="0"/>
          </a:p>
        </p:txBody>
      </p:sp>
    </p:spTree>
    <p:extLst>
      <p:ext uri="{BB962C8B-B14F-4D97-AF65-F5344CB8AC3E}">
        <p14:creationId xmlns:p14="http://schemas.microsoft.com/office/powerpoint/2010/main" val="4046132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32</a:t>
            </a:fld>
            <a:endParaRPr lang="fr-FR" dirty="0"/>
          </a:p>
        </p:txBody>
      </p:sp>
    </p:spTree>
    <p:extLst>
      <p:ext uri="{BB962C8B-B14F-4D97-AF65-F5344CB8AC3E}">
        <p14:creationId xmlns:p14="http://schemas.microsoft.com/office/powerpoint/2010/main" val="1587014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33</a:t>
            </a:fld>
            <a:endParaRPr lang="fr-FR" dirty="0"/>
          </a:p>
        </p:txBody>
      </p:sp>
    </p:spTree>
    <p:extLst>
      <p:ext uri="{BB962C8B-B14F-4D97-AF65-F5344CB8AC3E}">
        <p14:creationId xmlns:p14="http://schemas.microsoft.com/office/powerpoint/2010/main" val="84334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34</a:t>
            </a:fld>
            <a:endParaRPr lang="fr-FR" dirty="0"/>
          </a:p>
        </p:txBody>
      </p:sp>
    </p:spTree>
    <p:extLst>
      <p:ext uri="{BB962C8B-B14F-4D97-AF65-F5344CB8AC3E}">
        <p14:creationId xmlns:p14="http://schemas.microsoft.com/office/powerpoint/2010/main" val="4116560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35</a:t>
            </a:fld>
            <a:endParaRPr lang="fr-FR" dirty="0"/>
          </a:p>
        </p:txBody>
      </p:sp>
    </p:spTree>
    <p:extLst>
      <p:ext uri="{BB962C8B-B14F-4D97-AF65-F5344CB8AC3E}">
        <p14:creationId xmlns:p14="http://schemas.microsoft.com/office/powerpoint/2010/main" val="2613357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36</a:t>
            </a:fld>
            <a:endParaRPr lang="fr-FR" dirty="0"/>
          </a:p>
        </p:txBody>
      </p:sp>
    </p:spTree>
    <p:extLst>
      <p:ext uri="{BB962C8B-B14F-4D97-AF65-F5344CB8AC3E}">
        <p14:creationId xmlns:p14="http://schemas.microsoft.com/office/powerpoint/2010/main" val="4087674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37</a:t>
            </a:fld>
            <a:endParaRPr lang="fr-FR" dirty="0"/>
          </a:p>
        </p:txBody>
      </p:sp>
    </p:spTree>
    <p:extLst>
      <p:ext uri="{BB962C8B-B14F-4D97-AF65-F5344CB8AC3E}">
        <p14:creationId xmlns:p14="http://schemas.microsoft.com/office/powerpoint/2010/main" val="1994961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38</a:t>
            </a:fld>
            <a:endParaRPr lang="fr-FR" dirty="0"/>
          </a:p>
        </p:txBody>
      </p:sp>
    </p:spTree>
    <p:extLst>
      <p:ext uri="{BB962C8B-B14F-4D97-AF65-F5344CB8AC3E}">
        <p14:creationId xmlns:p14="http://schemas.microsoft.com/office/powerpoint/2010/main" val="1539870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e l'en-tête 3"/>
          <p:cNvSpPr>
            <a:spLocks noGrp="1"/>
          </p:cNvSpPr>
          <p:nvPr>
            <p:ph type="hdr" sz="quarter"/>
          </p:nvPr>
        </p:nvSpPr>
        <p:spPr/>
        <p:txBody>
          <a:bodyPr/>
          <a:lstStyle/>
          <a:p>
            <a:endParaRPr lang="fr-FR"/>
          </a:p>
        </p:txBody>
      </p:sp>
      <p:sp>
        <p:nvSpPr>
          <p:cNvPr id="5" name="Espace réservé du pied de page 4"/>
          <p:cNvSpPr>
            <a:spLocks noGrp="1"/>
          </p:cNvSpPr>
          <p:nvPr>
            <p:ph type="ftr" sz="quarter" idx="4"/>
            <p:custDataLst>
              <p:tags r:id="rId1"/>
            </p:custDataLst>
          </p:nvPr>
        </p:nvSpPr>
        <p:spPr>
          <a:xfrm>
            <a:off x="0" y="9431602"/>
            <a:ext cx="6724650" cy="498214"/>
          </a:xfrm>
        </p:spPr>
        <p:txBody>
          <a:bodyPr/>
          <a:lstStyle/>
          <a:p>
            <a:r>
              <a:rPr lang="fr-FR"/>
              <a:t> </a:t>
            </a:r>
          </a:p>
        </p:txBody>
      </p:sp>
      <p:sp>
        <p:nvSpPr>
          <p:cNvPr id="6" name="Espace réservé du numéro de diapositive 5"/>
          <p:cNvSpPr>
            <a:spLocks noGrp="1"/>
          </p:cNvSpPr>
          <p:nvPr>
            <p:ph type="sldNum" sz="quarter" idx="5"/>
          </p:nvPr>
        </p:nvSpPr>
        <p:spPr/>
        <p:txBody>
          <a:bodyPr/>
          <a:lstStyle/>
          <a:p>
            <a:fld id="{55F3F7A9-CB1B-48F7-9007-AE4BF168CD8F}" type="slidenum">
              <a:rPr lang="fr-FR" smtClean="0"/>
              <a:t>39</a:t>
            </a:fld>
            <a:endParaRPr lang="fr-FR"/>
          </a:p>
        </p:txBody>
      </p:sp>
    </p:spTree>
    <p:extLst>
      <p:ext uri="{BB962C8B-B14F-4D97-AF65-F5344CB8AC3E}">
        <p14:creationId xmlns:p14="http://schemas.microsoft.com/office/powerpoint/2010/main" val="215060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Buyer Communicates the Raw PLM BOM extract to PSP for Uploading it to ARIBA Product Sourcing</a:t>
            </a:r>
          </a:p>
          <a:p>
            <a:r>
              <a:rPr lang="en-US" dirty="0"/>
              <a:t>And starts creating the full sourcing Project for the program</a:t>
            </a:r>
          </a:p>
          <a:p>
            <a:r>
              <a:rPr lang="en-US" dirty="0"/>
              <a:t>Once the BOM is uploaded in ARIBA Product Sourcing the Buyer may proceed with creating and RFP event for the Material in BOM </a:t>
            </a:r>
          </a:p>
          <a:p>
            <a:r>
              <a:rPr lang="en-US" dirty="0"/>
              <a:t>Buyer needs to complete the RFP event Process flow of Rules&gt; Teams&gt; Supplier&gt;content and then cross check for all the details in Summary tab before publishing the RFP for suppliers to respond</a:t>
            </a:r>
          </a:p>
          <a:p>
            <a:r>
              <a:rPr lang="en-US" dirty="0"/>
              <a:t>Further the supplier have to agree to NDA and then the buyer will open the access for supplier by acknowledging the NDA signed by the Supplier</a:t>
            </a:r>
          </a:p>
          <a:p>
            <a:r>
              <a:rPr lang="en-US" dirty="0"/>
              <a:t>Supplier then input Quote price for the Material in RFP and submit</a:t>
            </a:r>
          </a:p>
          <a:p>
            <a:r>
              <a:rPr lang="en-US" dirty="0"/>
              <a:t>Once quote from all the suppliers is received then buyer needs to Stop the RFP event to avoid any changes to the quote price by supplier</a:t>
            </a:r>
          </a:p>
          <a:p>
            <a:r>
              <a:rPr lang="en-US" dirty="0"/>
              <a:t>Offline SNC is held and suppliers and identified for Award</a:t>
            </a:r>
          </a:p>
          <a:p>
            <a:r>
              <a:rPr lang="en-US" dirty="0"/>
              <a:t>Based on the awarded suppliers in SNC, Award scenarios are created in the RFP event</a:t>
            </a:r>
          </a:p>
          <a:p>
            <a:r>
              <a:rPr lang="en-US" dirty="0"/>
              <a:t>Connected to the Award scenarios contract workspace is created and LON approval along with Signature Task by all the internal and external signers will be started</a:t>
            </a:r>
          </a:p>
          <a:p>
            <a:r>
              <a:rPr lang="en-US" dirty="0"/>
              <a:t>Once the LON is signed the contract workspace is ready to be published </a:t>
            </a:r>
            <a:r>
              <a:rPr lang="en-US"/>
              <a:t>and source.</a:t>
            </a:r>
          </a:p>
        </p:txBody>
      </p:sp>
      <p:sp>
        <p:nvSpPr>
          <p:cNvPr id="4" name="Header Placeholder 3"/>
          <p:cNvSpPr>
            <a:spLocks noGrp="1"/>
          </p:cNvSpPr>
          <p:nvPr>
            <p:ph type="hdr" sz="quarter"/>
          </p:nvPr>
        </p:nvSpPr>
        <p:spPr/>
        <p:txBody>
          <a:bodyPr/>
          <a:lstStyle/>
          <a:p>
            <a:endParaRPr lang="fr-FR" dirty="0"/>
          </a:p>
        </p:txBody>
      </p:sp>
      <p:sp>
        <p:nvSpPr>
          <p:cNvPr id="5" name="Footer Placeholder 4"/>
          <p:cNvSpPr>
            <a:spLocks noGrp="1"/>
          </p:cNvSpPr>
          <p:nvPr>
            <p:ph type="ftr" sz="quarter" idx="4"/>
            <p:custDataLst>
              <p:tags r:id="rId1"/>
            </p:custDataLst>
          </p:nvPr>
        </p:nvSpPr>
        <p:spPr/>
        <p:txBody>
          <a:bodyPr/>
          <a:lstStyle/>
          <a:p>
            <a:r>
              <a:rPr lang="en-US"/>
              <a:t> </a:t>
            </a:r>
          </a:p>
        </p:txBody>
      </p:sp>
      <p:sp>
        <p:nvSpPr>
          <p:cNvPr id="6" name="Slide Number Placeholder 5"/>
          <p:cNvSpPr>
            <a:spLocks noGrp="1"/>
          </p:cNvSpPr>
          <p:nvPr>
            <p:ph type="sldNum" sz="quarter" idx="5"/>
          </p:nvPr>
        </p:nvSpPr>
        <p:spPr/>
        <p:txBody>
          <a:bodyPr/>
          <a:lstStyle/>
          <a:p>
            <a:fld id="{88A483AF-378F-4478-9161-B50402D90A37}" type="slidenum">
              <a:rPr lang="fr-FR" smtClean="0"/>
              <a:t>4</a:t>
            </a:fld>
            <a:endParaRPr lang="fr-FR" dirty="0"/>
          </a:p>
        </p:txBody>
      </p:sp>
    </p:spTree>
    <p:extLst>
      <p:ext uri="{BB962C8B-B14F-4D97-AF65-F5344CB8AC3E}">
        <p14:creationId xmlns:p14="http://schemas.microsoft.com/office/powerpoint/2010/main" val="242175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5</a:t>
            </a:fld>
            <a:endParaRPr lang="fr-FR" dirty="0"/>
          </a:p>
        </p:txBody>
      </p:sp>
    </p:spTree>
    <p:extLst>
      <p:ext uri="{BB962C8B-B14F-4D97-AF65-F5344CB8AC3E}">
        <p14:creationId xmlns:p14="http://schemas.microsoft.com/office/powerpoint/2010/main" val="247100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6</a:t>
            </a:fld>
            <a:endParaRPr lang="fr-FR" dirty="0"/>
          </a:p>
        </p:txBody>
      </p:sp>
    </p:spTree>
    <p:extLst>
      <p:ext uri="{BB962C8B-B14F-4D97-AF65-F5344CB8AC3E}">
        <p14:creationId xmlns:p14="http://schemas.microsoft.com/office/powerpoint/2010/main" val="314731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7</a:t>
            </a:fld>
            <a:endParaRPr lang="fr-FR" dirty="0"/>
          </a:p>
        </p:txBody>
      </p:sp>
    </p:spTree>
    <p:extLst>
      <p:ext uri="{BB962C8B-B14F-4D97-AF65-F5344CB8AC3E}">
        <p14:creationId xmlns:p14="http://schemas.microsoft.com/office/powerpoint/2010/main" val="68544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8</a:t>
            </a:fld>
            <a:endParaRPr lang="fr-FR" dirty="0"/>
          </a:p>
        </p:txBody>
      </p:sp>
    </p:spTree>
    <p:extLst>
      <p:ext uri="{BB962C8B-B14F-4D97-AF65-F5344CB8AC3E}">
        <p14:creationId xmlns:p14="http://schemas.microsoft.com/office/powerpoint/2010/main" val="185138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fr-FR" dirty="0"/>
          </a:p>
        </p:txBody>
      </p:sp>
      <p:sp>
        <p:nvSpPr>
          <p:cNvPr id="5" name="Footer Placeholder 4"/>
          <p:cNvSpPr>
            <a:spLocks noGrp="1"/>
          </p:cNvSpPr>
          <p:nvPr>
            <p:ph type="ftr" sz="quarter" idx="11"/>
            <p:custDataLst>
              <p:tags r:id="rId1"/>
            </p:custDataLst>
          </p:nvPr>
        </p:nvSpPr>
        <p:spPr>
          <a:xfrm>
            <a:off x="0" y="9283830"/>
            <a:ext cx="6724650" cy="490408"/>
          </a:xfrm>
        </p:spPr>
        <p:txBody>
          <a:bodyPr/>
          <a:lstStyle/>
          <a:p>
            <a:r>
              <a:rPr lang="fr-FR"/>
              <a:t> </a:t>
            </a:r>
            <a:endParaRPr lang="fr-FR" dirty="0"/>
          </a:p>
        </p:txBody>
      </p:sp>
      <p:sp>
        <p:nvSpPr>
          <p:cNvPr id="6" name="Slide Number Placeholder 5"/>
          <p:cNvSpPr>
            <a:spLocks noGrp="1"/>
          </p:cNvSpPr>
          <p:nvPr>
            <p:ph type="sldNum" sz="quarter" idx="12"/>
          </p:nvPr>
        </p:nvSpPr>
        <p:spPr/>
        <p:txBody>
          <a:bodyPr/>
          <a:lstStyle/>
          <a:p>
            <a:fld id="{88A483AF-378F-4478-9161-B50402D90A37}" type="slidenum">
              <a:rPr lang="fr-FR" smtClean="0"/>
              <a:t>9</a:t>
            </a:fld>
            <a:endParaRPr lang="fr-FR" dirty="0"/>
          </a:p>
        </p:txBody>
      </p:sp>
    </p:spTree>
    <p:extLst>
      <p:ext uri="{BB962C8B-B14F-4D97-AF65-F5344CB8AC3E}">
        <p14:creationId xmlns:p14="http://schemas.microsoft.com/office/powerpoint/2010/main" val="86853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27" name="Image 26" descr="Une image contenant extérieur, montagne, neige, eau&#10;&#10;Description générée automatiquement">
            <a:extLst>
              <a:ext uri="{FF2B5EF4-FFF2-40B4-BE49-F238E27FC236}">
                <a16:creationId xmlns:a16="http://schemas.microsoft.com/office/drawing/2014/main" id="{0A158A7E-1661-450A-9718-DA927B330A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934" y="0"/>
            <a:ext cx="3442334" cy="6860515"/>
          </a:xfrm>
          <a:prstGeom prst="rect">
            <a:avLst/>
          </a:prstGeom>
        </p:spPr>
      </p:pic>
      <p:sp>
        <p:nvSpPr>
          <p:cNvPr id="2" name="Titre 1">
            <a:extLst>
              <a:ext uri="{FF2B5EF4-FFF2-40B4-BE49-F238E27FC236}">
                <a16:creationId xmlns:a16="http://schemas.microsoft.com/office/drawing/2014/main" id="{DF9D16AD-BB23-4A24-9350-80988F45258F}"/>
              </a:ext>
            </a:extLst>
          </p:cNvPr>
          <p:cNvSpPr>
            <a:spLocks noGrp="1"/>
          </p:cNvSpPr>
          <p:nvPr>
            <p:ph type="ctrTitle" hasCustomPrompt="1"/>
          </p:nvPr>
        </p:nvSpPr>
        <p:spPr>
          <a:xfrm>
            <a:off x="6911603" y="960730"/>
            <a:ext cx="5011430" cy="1203466"/>
          </a:xfrm>
        </p:spPr>
        <p:txBody>
          <a:bodyPr wrap="square" lIns="0" tIns="0" rIns="0" bIns="0" anchor="t" anchorCtr="0">
            <a:spAutoFit/>
          </a:bodyPr>
          <a:lstStyle>
            <a:lvl1pPr algn="r">
              <a:lnSpc>
                <a:spcPct val="110000"/>
              </a:lnSpc>
              <a:defRPr lang="fr-FR" sz="3600" dirty="0">
                <a:solidFill>
                  <a:srgbClr val="0070C0"/>
                </a:solidFill>
              </a:defRPr>
            </a:lvl1pPr>
          </a:lstStyle>
          <a:p>
            <a:pPr marL="0" lvl="0" algn="r"/>
            <a:r>
              <a:rPr lang="fr-FR" dirty="0"/>
              <a:t>MODIFIEZ LE STYLE DU TITRE</a:t>
            </a:r>
          </a:p>
        </p:txBody>
      </p:sp>
      <p:sp>
        <p:nvSpPr>
          <p:cNvPr id="3" name="Sous-titre 2">
            <a:extLst>
              <a:ext uri="{FF2B5EF4-FFF2-40B4-BE49-F238E27FC236}">
                <a16:creationId xmlns:a16="http://schemas.microsoft.com/office/drawing/2014/main" id="{33E82466-3C7B-496A-8EEA-387F575F69E0}"/>
              </a:ext>
            </a:extLst>
          </p:cNvPr>
          <p:cNvSpPr>
            <a:spLocks noGrp="1"/>
          </p:cNvSpPr>
          <p:nvPr>
            <p:ph type="subTitle" idx="1"/>
          </p:nvPr>
        </p:nvSpPr>
        <p:spPr>
          <a:xfrm>
            <a:off x="6911603" y="2879817"/>
            <a:ext cx="5011430" cy="778098"/>
          </a:xfrm>
        </p:spPr>
        <p:txBody>
          <a:bodyPr wrap="square" lIns="0" tIns="0" rIns="0" bIns="0" anchor="t" anchorCtr="0">
            <a:spAutoFit/>
          </a:bodyPr>
          <a:lstStyle>
            <a:lvl1pPr marL="0" indent="0" algn="r">
              <a:lnSpc>
                <a:spcPct val="110000"/>
              </a:lnSpc>
              <a:buNone/>
              <a:defRPr lang="fr-FR" sz="2400" b="0"/>
            </a:lvl1pPr>
          </a:lstStyle>
          <a:p>
            <a:pPr marL="0" lvl="0" algn="r"/>
            <a:r>
              <a:rPr lang="en-US"/>
              <a:t>Click to edit Master subtitle style</a:t>
            </a:r>
            <a:endParaRPr lang="fr-FR" dirty="0"/>
          </a:p>
        </p:txBody>
      </p:sp>
      <p:sp>
        <p:nvSpPr>
          <p:cNvPr id="9" name="ZoneTexte 8">
            <a:extLst>
              <a:ext uri="{FF2B5EF4-FFF2-40B4-BE49-F238E27FC236}">
                <a16:creationId xmlns:a16="http://schemas.microsoft.com/office/drawing/2014/main" id="{0787C64B-2994-4D5D-93F5-90D2867DF1ED}"/>
              </a:ext>
            </a:extLst>
          </p:cNvPr>
          <p:cNvSpPr txBox="1"/>
          <p:nvPr/>
        </p:nvSpPr>
        <p:spPr>
          <a:xfrm>
            <a:off x="7625031" y="4992987"/>
            <a:ext cx="1066864" cy="492443"/>
          </a:xfrm>
          <a:prstGeom prst="rect">
            <a:avLst/>
          </a:prstGeom>
          <a:noFill/>
        </p:spPr>
        <p:txBody>
          <a:bodyPr wrap="square" lIns="0" tIns="0" rIns="0" bIns="0" rtlCol="0" anchor="ctr" anchorCtr="0">
            <a:spAutoFit/>
          </a:bodyPr>
          <a:lstStyle/>
          <a:p>
            <a:pPr algn="ctr"/>
            <a:r>
              <a:rPr lang="en-US" sz="1600" dirty="0">
                <a:solidFill>
                  <a:schemeClr val="bg1"/>
                </a:solidFill>
                <a:latin typeface="Malgun Gothic" panose="020B0503020000020004" pitchFamily="34" charset="-127"/>
                <a:ea typeface="Malgun Gothic" panose="020B0503020000020004" pitchFamily="34" charset="-127"/>
              </a:rPr>
              <a:t>February 17, 2020</a:t>
            </a:r>
            <a:endParaRPr lang="fr-FR" sz="1200" dirty="0">
              <a:solidFill>
                <a:schemeClr val="bg1"/>
              </a:solidFill>
              <a:latin typeface="Malgun Gothic" panose="020B0503020000020004" pitchFamily="34" charset="-127"/>
              <a:ea typeface="Malgun Gothic" panose="020B0503020000020004" pitchFamily="34" charset="-127"/>
            </a:endParaRPr>
          </a:p>
        </p:txBody>
      </p:sp>
      <p:pic>
        <p:nvPicPr>
          <p:cNvPr id="16" name="Espace réservé du contenu 4">
            <a:extLst>
              <a:ext uri="{FF2B5EF4-FFF2-40B4-BE49-F238E27FC236}">
                <a16:creationId xmlns:a16="http://schemas.microsoft.com/office/drawing/2014/main" id="{E0BCDF72-2183-4266-88B4-CAAFB54CEF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15403" y="3463045"/>
            <a:ext cx="3469266" cy="3391164"/>
          </a:xfrm>
          <a:prstGeom prst="rect">
            <a:avLst/>
          </a:prstGeom>
          <a:noFill/>
        </p:spPr>
      </p:pic>
      <p:cxnSp>
        <p:nvCxnSpPr>
          <p:cNvPr id="20" name="Connecteur droit 19">
            <a:extLst>
              <a:ext uri="{FF2B5EF4-FFF2-40B4-BE49-F238E27FC236}">
                <a16:creationId xmlns:a16="http://schemas.microsoft.com/office/drawing/2014/main" id="{ED14D4C7-2ADE-4ACD-A613-7E62A90B7C33}"/>
              </a:ext>
            </a:extLst>
          </p:cNvPr>
          <p:cNvCxnSpPr>
            <a:cxnSpLocks/>
          </p:cNvCxnSpPr>
          <p:nvPr/>
        </p:nvCxnSpPr>
        <p:spPr>
          <a:xfrm>
            <a:off x="3442334" y="0"/>
            <a:ext cx="0" cy="685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57804EA0-B0A7-495E-8E6B-5013BC825FD8}"/>
              </a:ext>
            </a:extLst>
          </p:cNvPr>
          <p:cNvCxnSpPr>
            <a:cxnSpLocks/>
          </p:cNvCxnSpPr>
          <p:nvPr/>
        </p:nvCxnSpPr>
        <p:spPr>
          <a:xfrm>
            <a:off x="3415403" y="3445865"/>
            <a:ext cx="3469266" cy="171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46D1B2FD-7D87-4911-BDD7-C1ABBCBAA0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20"/>
          <a:stretch/>
        </p:blipFill>
        <p:spPr>
          <a:xfrm>
            <a:off x="3469266" y="-22485"/>
            <a:ext cx="3415403" cy="3445221"/>
          </a:xfrm>
          <a:prstGeom prst="rect">
            <a:avLst/>
          </a:prstGeom>
        </p:spPr>
      </p:pic>
      <p:pic>
        <p:nvPicPr>
          <p:cNvPr id="14" name="Image 13">
            <a:extLst>
              <a:ext uri="{FF2B5EF4-FFF2-40B4-BE49-F238E27FC236}">
                <a16:creationId xmlns:a16="http://schemas.microsoft.com/office/drawing/2014/main" id="{FCA4E6F6-851E-42F7-9883-549C5F58A971}"/>
              </a:ext>
            </a:extLst>
          </p:cNvPr>
          <p:cNvPicPr>
            <a:picLocks noChangeAspect="1"/>
          </p:cNvPicPr>
          <p:nvPr/>
        </p:nvPicPr>
        <p:blipFill rotWithShape="1">
          <a:blip r:embed="rId5">
            <a:extLst>
              <a:ext uri="{28A0092B-C50C-407E-A947-70E740481C1C}">
                <a14:useLocalDpi xmlns:a14="http://schemas.microsoft.com/office/drawing/2010/main" val="0"/>
              </a:ext>
            </a:extLst>
          </a:blip>
          <a:srcRect l="6566" t="13475" r="6566" b="13475"/>
          <a:stretch/>
        </p:blipFill>
        <p:spPr>
          <a:xfrm>
            <a:off x="10205007" y="6047862"/>
            <a:ext cx="1858314" cy="739800"/>
          </a:xfrm>
          <a:prstGeom prst="rect">
            <a:avLst/>
          </a:prstGeom>
          <a:solidFill>
            <a:schemeClr val="bg1"/>
          </a:solidFill>
        </p:spPr>
      </p:pic>
    </p:spTree>
    <p:extLst>
      <p:ext uri="{BB962C8B-B14F-4D97-AF65-F5344CB8AC3E}">
        <p14:creationId xmlns:p14="http://schemas.microsoft.com/office/powerpoint/2010/main" val="105484008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 y="4422863"/>
            <a:ext cx="12192002" cy="2435137"/>
          </a:xfrm>
          <a:prstGeom prst="rect">
            <a:avLst/>
          </a:prstGeom>
        </p:spPr>
      </p:pic>
    </p:spTree>
    <p:extLst>
      <p:ext uri="{BB962C8B-B14F-4D97-AF65-F5344CB8AC3E}">
        <p14:creationId xmlns:p14="http://schemas.microsoft.com/office/powerpoint/2010/main" val="109839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8756196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pic>
        <p:nvPicPr>
          <p:cNvPr id="13" name="Image 7">
            <a:extLst>
              <a:ext uri="{FF2B5EF4-FFF2-40B4-BE49-F238E27FC236}">
                <a16:creationId xmlns:a16="http://schemas.microsoft.com/office/drawing/2014/main" id="{48B04B3C-0790-4F18-9DC2-21EFE8A550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214" y="0"/>
            <a:ext cx="6889234" cy="6858000"/>
          </a:xfrm>
          <a:prstGeom prst="rect">
            <a:avLst/>
          </a:prstGeom>
        </p:spPr>
      </p:pic>
      <p:sp>
        <p:nvSpPr>
          <p:cNvPr id="4" name="Rectangle 3">
            <a:extLst>
              <a:ext uri="{FF2B5EF4-FFF2-40B4-BE49-F238E27FC236}">
                <a16:creationId xmlns:a16="http://schemas.microsoft.com/office/drawing/2014/main" id="{FC8F3643-BFF9-4885-934D-C67C71BBFF1B}"/>
              </a:ext>
            </a:extLst>
          </p:cNvPr>
          <p:cNvSpPr/>
          <p:nvPr userDrawn="1"/>
        </p:nvSpPr>
        <p:spPr>
          <a:xfrm>
            <a:off x="8229604" y="5936456"/>
            <a:ext cx="3962396" cy="90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27" name="Image 26" descr="Une image contenant extérieur, montagne, neige, eau&#10;&#10;Description générée automatiquement">
            <a:extLst>
              <a:ext uri="{FF2B5EF4-FFF2-40B4-BE49-F238E27FC236}">
                <a16:creationId xmlns:a16="http://schemas.microsoft.com/office/drawing/2014/main" id="{0A158A7E-1661-450A-9718-DA927B330A7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934" y="2"/>
            <a:ext cx="3442334" cy="6860515"/>
          </a:xfrm>
          <a:prstGeom prst="rect">
            <a:avLst/>
          </a:prstGeom>
        </p:spPr>
      </p:pic>
      <p:sp>
        <p:nvSpPr>
          <p:cNvPr id="9" name="ZoneTexte 8">
            <a:extLst>
              <a:ext uri="{FF2B5EF4-FFF2-40B4-BE49-F238E27FC236}">
                <a16:creationId xmlns:a16="http://schemas.microsoft.com/office/drawing/2014/main" id="{0787C64B-2994-4D5D-93F5-90D2867DF1ED}"/>
              </a:ext>
            </a:extLst>
          </p:cNvPr>
          <p:cNvSpPr txBox="1"/>
          <p:nvPr userDrawn="1"/>
        </p:nvSpPr>
        <p:spPr>
          <a:xfrm>
            <a:off x="7625031" y="5034090"/>
            <a:ext cx="1066864" cy="410241"/>
          </a:xfrm>
          <a:prstGeom prst="rect">
            <a:avLst/>
          </a:prstGeom>
          <a:noFill/>
        </p:spPr>
        <p:txBody>
          <a:bodyPr wrap="square" lIns="0" tIns="0" rIns="0" bIns="0" rtlCol="0" anchor="ctr" anchorCtr="0">
            <a:spAutoFit/>
          </a:bodyPr>
          <a:lstStyle/>
          <a:p>
            <a:pPr algn="ctr"/>
            <a:r>
              <a:rPr lang="en-US" sz="1333" dirty="0">
                <a:solidFill>
                  <a:schemeClr val="bg1"/>
                </a:solidFill>
                <a:latin typeface="Malgun Gothic" panose="020B0503020000020004" pitchFamily="34" charset="-127"/>
                <a:ea typeface="Malgun Gothic" panose="020B0503020000020004" pitchFamily="34" charset="-127"/>
              </a:rPr>
              <a:t>February 17, 2020</a:t>
            </a:r>
            <a:endParaRPr lang="fr-FR" sz="1000" dirty="0">
              <a:solidFill>
                <a:schemeClr val="bg1"/>
              </a:solidFill>
              <a:latin typeface="Malgun Gothic" panose="020B0503020000020004" pitchFamily="34" charset="-127"/>
              <a:ea typeface="Malgun Gothic" panose="020B0503020000020004" pitchFamily="34" charset="-127"/>
            </a:endParaRPr>
          </a:p>
        </p:txBody>
      </p:sp>
      <p:pic>
        <p:nvPicPr>
          <p:cNvPr id="16" name="Espace réservé du contenu 4">
            <a:extLst>
              <a:ext uri="{FF2B5EF4-FFF2-40B4-BE49-F238E27FC236}">
                <a16:creationId xmlns:a16="http://schemas.microsoft.com/office/drawing/2014/main" id="{E0BCDF72-2183-4266-88B4-CAAFB54CEF3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3415404" y="3463045"/>
            <a:ext cx="3469266" cy="3391164"/>
          </a:xfrm>
          <a:prstGeom prst="rect">
            <a:avLst/>
          </a:prstGeom>
          <a:noFill/>
        </p:spPr>
      </p:pic>
      <p:cxnSp>
        <p:nvCxnSpPr>
          <p:cNvPr id="20" name="Connecteur droit 19">
            <a:extLst>
              <a:ext uri="{FF2B5EF4-FFF2-40B4-BE49-F238E27FC236}">
                <a16:creationId xmlns:a16="http://schemas.microsoft.com/office/drawing/2014/main" id="{ED14D4C7-2ADE-4ACD-A613-7E62A90B7C33}"/>
              </a:ext>
            </a:extLst>
          </p:cNvPr>
          <p:cNvCxnSpPr>
            <a:cxnSpLocks/>
          </p:cNvCxnSpPr>
          <p:nvPr userDrawn="1"/>
        </p:nvCxnSpPr>
        <p:spPr>
          <a:xfrm>
            <a:off x="3442334" y="0"/>
            <a:ext cx="0" cy="685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46D1B2FD-7D87-4911-BDD7-C1ABBCBAA0D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t="-520"/>
          <a:stretch/>
        </p:blipFill>
        <p:spPr>
          <a:xfrm>
            <a:off x="3469267" y="-22485"/>
            <a:ext cx="3415403" cy="3445221"/>
          </a:xfrm>
          <a:prstGeom prst="rect">
            <a:avLst/>
          </a:prstGeom>
        </p:spPr>
      </p:pic>
      <p:pic>
        <p:nvPicPr>
          <p:cNvPr id="14" name="Image 13">
            <a:extLst>
              <a:ext uri="{FF2B5EF4-FFF2-40B4-BE49-F238E27FC236}">
                <a16:creationId xmlns:a16="http://schemas.microsoft.com/office/drawing/2014/main" id="{FCA4E6F6-851E-42F7-9883-549C5F58A971}"/>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6566" t="13475" r="6566" b="13475"/>
          <a:stretch/>
        </p:blipFill>
        <p:spPr>
          <a:xfrm>
            <a:off x="10205007" y="6047862"/>
            <a:ext cx="1858314" cy="739800"/>
          </a:xfrm>
          <a:prstGeom prst="rect">
            <a:avLst/>
          </a:prstGeom>
          <a:solidFill>
            <a:schemeClr val="bg1"/>
          </a:solidFill>
        </p:spPr>
      </p:pic>
      <p:pic>
        <p:nvPicPr>
          <p:cNvPr id="15" name="Image 7">
            <a:extLst>
              <a:ext uri="{FF2B5EF4-FFF2-40B4-BE49-F238E27FC236}">
                <a16:creationId xmlns:a16="http://schemas.microsoft.com/office/drawing/2014/main" id="{EA2AE455-55A6-4367-9851-36635A6A7C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0253" t="51063" r="-1359" b="-1383"/>
          <a:stretch/>
        </p:blipFill>
        <p:spPr>
          <a:xfrm>
            <a:off x="3437881" y="3484383"/>
            <a:ext cx="3544375" cy="3474000"/>
          </a:xfrm>
          <a:prstGeom prst="rect">
            <a:avLst/>
          </a:prstGeom>
        </p:spPr>
      </p:pic>
      <p:cxnSp>
        <p:nvCxnSpPr>
          <p:cNvPr id="23" name="Connecteur droit 22">
            <a:extLst>
              <a:ext uri="{FF2B5EF4-FFF2-40B4-BE49-F238E27FC236}">
                <a16:creationId xmlns:a16="http://schemas.microsoft.com/office/drawing/2014/main" id="{57804EA0-B0A7-495E-8E6B-5013BC825FD8}"/>
              </a:ext>
            </a:extLst>
          </p:cNvPr>
          <p:cNvCxnSpPr>
            <a:cxnSpLocks/>
          </p:cNvCxnSpPr>
          <p:nvPr userDrawn="1"/>
        </p:nvCxnSpPr>
        <p:spPr>
          <a:xfrm>
            <a:off x="3420484" y="3445865"/>
            <a:ext cx="3469266" cy="171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127C638F-B575-4118-BE0C-C3F97D791DC3}"/>
              </a:ext>
            </a:extLst>
          </p:cNvPr>
          <p:cNvCxnSpPr>
            <a:cxnSpLocks/>
          </p:cNvCxnSpPr>
          <p:nvPr userDrawn="1"/>
        </p:nvCxnSpPr>
        <p:spPr>
          <a:xfrm>
            <a:off x="3437084" y="5255"/>
            <a:ext cx="0" cy="685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A751B7BE-EF04-4A1C-A887-65D169F70F16}"/>
              </a:ext>
            </a:extLst>
          </p:cNvPr>
          <p:cNvSpPr>
            <a:spLocks noGrp="1"/>
          </p:cNvSpPr>
          <p:nvPr>
            <p:ph type="ctrTitle" hasCustomPrompt="1"/>
          </p:nvPr>
        </p:nvSpPr>
        <p:spPr>
          <a:xfrm>
            <a:off x="6911603" y="960731"/>
            <a:ext cx="5011430" cy="972574"/>
          </a:xfrm>
        </p:spPr>
        <p:txBody>
          <a:bodyPr wrap="square" lIns="0" tIns="0" rIns="0" bIns="0" anchor="t" anchorCtr="0">
            <a:spAutoFit/>
          </a:bodyPr>
          <a:lstStyle>
            <a:lvl1pPr algn="r">
              <a:lnSpc>
                <a:spcPct val="110000"/>
              </a:lnSpc>
              <a:defRPr lang="fr-FR" sz="3000" dirty="0">
                <a:solidFill>
                  <a:srgbClr val="0070C0"/>
                </a:solidFill>
              </a:defRPr>
            </a:lvl1pPr>
          </a:lstStyle>
          <a:p>
            <a:pPr marL="0" lvl="0" algn="r"/>
            <a:r>
              <a:rPr lang="fr-FR" dirty="0"/>
              <a:t>MODIFIEZ LE STYLE DU TITRE</a:t>
            </a:r>
          </a:p>
        </p:txBody>
      </p:sp>
      <p:sp>
        <p:nvSpPr>
          <p:cNvPr id="19" name="Sous-titre 2">
            <a:extLst>
              <a:ext uri="{FF2B5EF4-FFF2-40B4-BE49-F238E27FC236}">
                <a16:creationId xmlns:a16="http://schemas.microsoft.com/office/drawing/2014/main" id="{CD7CC38A-C57A-4755-942E-7F63DAD9CF2B}"/>
              </a:ext>
            </a:extLst>
          </p:cNvPr>
          <p:cNvSpPr>
            <a:spLocks noGrp="1"/>
          </p:cNvSpPr>
          <p:nvPr>
            <p:ph type="subTitle" idx="1"/>
          </p:nvPr>
        </p:nvSpPr>
        <p:spPr>
          <a:xfrm>
            <a:off x="6911603" y="2879818"/>
            <a:ext cx="5011430" cy="309572"/>
          </a:xfrm>
        </p:spPr>
        <p:txBody>
          <a:bodyPr wrap="square" lIns="0" tIns="0" rIns="0" bIns="0" anchor="t" anchorCtr="0">
            <a:spAutoFit/>
          </a:bodyPr>
          <a:lstStyle>
            <a:lvl1pPr marL="0" indent="0" algn="r">
              <a:lnSpc>
                <a:spcPct val="110000"/>
              </a:lnSpc>
              <a:buNone/>
              <a:defRPr lang="fr-FR" sz="2000" b="0">
                <a:latin typeface="+mj-ea"/>
                <a:ea typeface="+mj-ea"/>
              </a:defRPr>
            </a:lvl1pPr>
          </a:lstStyle>
          <a:p>
            <a:pPr marL="0" lvl="0" algn="r"/>
            <a:r>
              <a:rPr lang="ja-JP" altLang="en-US"/>
              <a:t>マスター サブタイトルの書式設定</a:t>
            </a:r>
            <a:endParaRPr lang="fr-FR" dirty="0"/>
          </a:p>
        </p:txBody>
      </p:sp>
    </p:spTree>
    <p:extLst>
      <p:ext uri="{BB962C8B-B14F-4D97-AF65-F5344CB8AC3E}">
        <p14:creationId xmlns:p14="http://schemas.microsoft.com/office/powerpoint/2010/main" val="3005549300"/>
      </p:ext>
    </p:extLst>
  </p:cSld>
  <p:clrMapOvr>
    <a:masterClrMapping/>
  </p:clrMapOvr>
  <p:extLst>
    <p:ext uri="{DCECCB84-F9BA-43D5-87BE-67443E8EF086}">
      <p15:sldGuideLst xmlns:p15="http://schemas.microsoft.com/office/powerpoint/2012/main">
        <p15:guide id="1" orient="horz" pos="2160">
          <p15:clr>
            <a:srgbClr val="FBAE40"/>
          </p15:clr>
        </p15:guide>
        <p15:guide id="2" pos="46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Insert page title</a:t>
            </a:r>
            <a:endParaRPr lang="en-US"/>
          </a:p>
        </p:txBody>
      </p:sp>
      <p:sp>
        <p:nvSpPr>
          <p:cNvPr id="4" name="Text Placeholder 3"/>
          <p:cNvSpPr>
            <a:spLocks noGrp="1"/>
          </p:cNvSpPr>
          <p:nvPr>
            <p:ph type="body" sz="quarter" idx="10" hasCustomPrompt="1"/>
          </p:nvPr>
        </p:nvSpPr>
        <p:spPr>
          <a:xfrm>
            <a:off x="323916" y="1690687"/>
            <a:ext cx="11542194" cy="4391026"/>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21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BF9A8-2246-4D74-8626-432C86ED2409}"/>
              </a:ext>
            </a:extLst>
          </p:cNvPr>
          <p:cNvSpPr>
            <a:spLocks noGrp="1"/>
          </p:cNvSpPr>
          <p:nvPr>
            <p:ph type="title"/>
          </p:nvPr>
        </p:nvSpPr>
        <p:spPr>
          <a:xfrm>
            <a:off x="585758" y="0"/>
            <a:ext cx="11336364" cy="769622"/>
          </a:xfrm>
        </p:spPr>
        <p:txBody>
          <a:bodyPr wrap="square" lIns="0" tIns="36000" rIns="72000" bIns="36000">
            <a:noAutofit/>
          </a:bodyPr>
          <a:lstStyle>
            <a:lvl1pPr>
              <a:lnSpc>
                <a:spcPct val="100000"/>
              </a:lnSpc>
              <a:defRPr lang="fr-FR" sz="2400" b="1" dirty="0">
                <a:solidFill>
                  <a:srgbClr val="0070C0"/>
                </a:solidFill>
                <a:latin typeface="Malgun Gothic" panose="020B0503020000020004" pitchFamily="34" charset="-127"/>
                <a:ea typeface="Malgun Gothic" panose="020B0503020000020004" pitchFamily="34" charset="-127"/>
                <a:cs typeface="+mn-cs"/>
              </a:defRPr>
            </a:lvl1pPr>
          </a:lstStyle>
          <a:p>
            <a:pPr marL="0" lvl="0">
              <a:spcBef>
                <a:spcPts val="1800"/>
              </a:spcBef>
            </a:pPr>
            <a:r>
              <a:rPr lang="en-US"/>
              <a:t>Click to edit Master title style</a:t>
            </a:r>
            <a:endParaRPr lang="fr-FR" dirty="0"/>
          </a:p>
        </p:txBody>
      </p:sp>
      <p:sp>
        <p:nvSpPr>
          <p:cNvPr id="3" name="Espace réservé du contenu 2">
            <a:extLst>
              <a:ext uri="{FF2B5EF4-FFF2-40B4-BE49-F238E27FC236}">
                <a16:creationId xmlns:a16="http://schemas.microsoft.com/office/drawing/2014/main" id="{536BCE41-5913-476D-BDEF-C3832FF3DA11}"/>
              </a:ext>
            </a:extLst>
          </p:cNvPr>
          <p:cNvSpPr>
            <a:spLocks noGrp="1"/>
          </p:cNvSpPr>
          <p:nvPr>
            <p:ph idx="1"/>
          </p:nvPr>
        </p:nvSpPr>
        <p:spPr>
          <a:xfrm>
            <a:off x="585758" y="1825625"/>
            <a:ext cx="11336359" cy="2073251"/>
          </a:xfrm>
          <a:noFill/>
        </p:spPr>
        <p:txBody>
          <a:bodyPr wrap="square" lIns="0" tIns="0" rIns="0" bIns="0" rtlCol="0">
            <a:spAutoFit/>
          </a:bodyPr>
          <a:lstStyle>
            <a:lvl1pPr>
              <a:spcBef>
                <a:spcPts val="600"/>
              </a:spcBef>
              <a:buClr>
                <a:schemeClr val="accent5"/>
              </a:buClr>
              <a:defRPr lang="fr-FR" dirty="0">
                <a:solidFill>
                  <a:srgbClr val="324472"/>
                </a:solidFill>
              </a:defRPr>
            </a:lvl1pPr>
            <a:lvl2pPr>
              <a:spcBef>
                <a:spcPts val="600"/>
              </a:spcBef>
              <a:defRPr lang="fr-FR" dirty="0">
                <a:solidFill>
                  <a:srgbClr val="324472"/>
                </a:solidFill>
              </a:defRPr>
            </a:lvl2pPr>
            <a:lvl3pPr>
              <a:spcBef>
                <a:spcPts val="600"/>
              </a:spcBef>
              <a:defRPr lang="fr-FR" dirty="0">
                <a:solidFill>
                  <a:srgbClr val="324472"/>
                </a:solidFill>
              </a:defRPr>
            </a:lvl3pPr>
            <a:lvl4pPr>
              <a:spcBef>
                <a:spcPts val="600"/>
              </a:spcBef>
              <a:defRPr lang="fr-FR" dirty="0">
                <a:solidFill>
                  <a:srgbClr val="324472"/>
                </a:solidFill>
              </a:defRPr>
            </a:lvl4pPr>
            <a:lvl5pPr>
              <a:spcBef>
                <a:spcPts val="600"/>
              </a:spcBef>
              <a:defRPr lang="fr-FR" dirty="0">
                <a:solidFill>
                  <a:srgbClr val="324472"/>
                </a:solidFill>
              </a:defRPr>
            </a:lvl5pPr>
          </a:lstStyle>
          <a:p>
            <a:pPr lvl="0">
              <a:lnSpc>
                <a:spcPct val="100000"/>
              </a:lnSpc>
              <a:spcBef>
                <a:spcPts val="1200"/>
              </a:spcBef>
              <a:buClr>
                <a:srgbClr val="FA0057"/>
              </a:buClr>
            </a:pPr>
            <a:r>
              <a:rPr lang="en-US"/>
              <a:t>Click to edit Master text styles</a:t>
            </a:r>
          </a:p>
          <a:p>
            <a:pPr lvl="1">
              <a:lnSpc>
                <a:spcPct val="100000"/>
              </a:lnSpc>
              <a:spcBef>
                <a:spcPts val="1200"/>
              </a:spcBef>
              <a:buClr>
                <a:srgbClr val="FA0057"/>
              </a:buClr>
            </a:pPr>
            <a:r>
              <a:rPr lang="en-US"/>
              <a:t>Second level</a:t>
            </a:r>
          </a:p>
          <a:p>
            <a:pPr lvl="2">
              <a:lnSpc>
                <a:spcPct val="100000"/>
              </a:lnSpc>
              <a:spcBef>
                <a:spcPts val="1200"/>
              </a:spcBef>
              <a:buClr>
                <a:srgbClr val="FA0057"/>
              </a:buClr>
            </a:pPr>
            <a:r>
              <a:rPr lang="en-US"/>
              <a:t>Third level</a:t>
            </a:r>
          </a:p>
          <a:p>
            <a:pPr lvl="3">
              <a:lnSpc>
                <a:spcPct val="100000"/>
              </a:lnSpc>
              <a:spcBef>
                <a:spcPts val="1200"/>
              </a:spcBef>
              <a:buClr>
                <a:srgbClr val="FA0057"/>
              </a:buClr>
            </a:pPr>
            <a:r>
              <a:rPr lang="en-US"/>
              <a:t>Fourth level</a:t>
            </a:r>
          </a:p>
          <a:p>
            <a:pPr lvl="4">
              <a:lnSpc>
                <a:spcPct val="100000"/>
              </a:lnSpc>
              <a:spcBef>
                <a:spcPts val="1200"/>
              </a:spcBef>
              <a:buClr>
                <a:srgbClr val="FA0057"/>
              </a:buClr>
            </a:pPr>
            <a:r>
              <a:rPr lang="en-US"/>
              <a:t>Fifth level</a:t>
            </a:r>
            <a:endParaRPr lang="fr-FR" dirty="0"/>
          </a:p>
        </p:txBody>
      </p:sp>
      <p:sp>
        <p:nvSpPr>
          <p:cNvPr id="6" name="Espace réservé du numéro de diapositive 5">
            <a:extLst>
              <a:ext uri="{FF2B5EF4-FFF2-40B4-BE49-F238E27FC236}">
                <a16:creationId xmlns:a16="http://schemas.microsoft.com/office/drawing/2014/main" id="{F13E946D-C1B2-4895-8640-E54088A21C5E}"/>
              </a:ext>
            </a:extLst>
          </p:cNvPr>
          <p:cNvSpPr>
            <a:spLocks noGrp="1"/>
          </p:cNvSpPr>
          <p:nvPr>
            <p:ph type="sldNum" sz="quarter" idx="12"/>
          </p:nvPr>
        </p:nvSpPr>
        <p:spPr/>
        <p:txBody>
          <a:bodyPr/>
          <a:lstStyle>
            <a:lvl1pPr>
              <a:defRPr>
                <a:solidFill>
                  <a:srgbClr val="324472"/>
                </a:solidFill>
              </a:defRPr>
            </a:lvl1pPr>
          </a:lstStyle>
          <a:p>
            <a:fld id="{233B3670-7CFA-4AE8-BD91-982E0BBFB5F8}" type="slidenum">
              <a:rPr lang="fr-FR" smtClean="0"/>
              <a:t>‹#›</a:t>
            </a:fld>
            <a:endParaRPr lang="fr-FR" dirty="0"/>
          </a:p>
        </p:txBody>
      </p:sp>
      <p:graphicFrame>
        <p:nvGraphicFramePr>
          <p:cNvPr id="5" name="Object 4" hidden="1">
            <a:extLst>
              <a:ext uri="{FF2B5EF4-FFF2-40B4-BE49-F238E27FC236}">
                <a16:creationId xmlns:a16="http://schemas.microsoft.com/office/drawing/2014/main" id="{3291FA15-C9C9-473F-AAB2-3BB6A5C2F47E}"/>
              </a:ext>
            </a:extLst>
          </p:cNvPr>
          <p:cNvGraphicFramePr>
            <a:graphicFrameLocks noChangeAspect="1"/>
          </p:cNvGraphicFramePr>
          <p:nvPr userDrawn="1">
            <p:custDataLst>
              <p:tags r:id="rId2"/>
            </p:custDataLst>
            <p:extLst>
              <p:ext uri="{D42A27DB-BD31-4B8C-83A1-F6EECF244321}">
                <p14:modId xmlns:p14="http://schemas.microsoft.com/office/powerpoint/2010/main" val="3972022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think-cell Slide" r:id="rId4" imgW="501" imgH="502" progId="TCLayout.ActiveDocument.1">
                  <p:embed/>
                </p:oleObj>
              </mc:Choice>
              <mc:Fallback>
                <p:oleObj name="think-cell Slide" r:id="rId4" imgW="501" imgH="502" progId="TCLayout.ActiveDocument.1">
                  <p:embed/>
                  <p:pic>
                    <p:nvPicPr>
                      <p:cNvPr id="5" name="Object 4" hidden="1">
                        <a:extLst>
                          <a:ext uri="{FF2B5EF4-FFF2-40B4-BE49-F238E27FC236}">
                            <a16:creationId xmlns:a16="http://schemas.microsoft.com/office/drawing/2014/main" id="{3291FA15-C9C9-473F-AAB2-3BB6A5C2F4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25136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419600"/>
            <a:ext cx="12192000" cy="2438400"/>
          </a:xfrm>
          <a:prstGeom prst="rect">
            <a:avLst/>
          </a:prstGeom>
        </p:spPr>
      </p:pic>
    </p:spTree>
    <p:extLst>
      <p:ext uri="{BB962C8B-B14F-4D97-AF65-F5344CB8AC3E}">
        <p14:creationId xmlns:p14="http://schemas.microsoft.com/office/powerpoint/2010/main" val="367000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Tree>
    <p:extLst>
      <p:ext uri="{BB962C8B-B14F-4D97-AF65-F5344CB8AC3E}">
        <p14:creationId xmlns:p14="http://schemas.microsoft.com/office/powerpoint/2010/main" val="354643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4422864"/>
            <a:ext cx="12192000" cy="2436935"/>
          </a:xfrm>
          <a:prstGeom prst="rect">
            <a:avLst/>
          </a:prstGeom>
        </p:spPr>
      </p:pic>
    </p:spTree>
    <p:extLst>
      <p:ext uri="{BB962C8B-B14F-4D97-AF65-F5344CB8AC3E}">
        <p14:creationId xmlns:p14="http://schemas.microsoft.com/office/powerpoint/2010/main" val="385915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 y="4422863"/>
            <a:ext cx="12192002" cy="2435137"/>
          </a:xfrm>
          <a:prstGeom prst="rect">
            <a:avLst/>
          </a:prstGeom>
        </p:spPr>
      </p:pic>
    </p:spTree>
    <p:extLst>
      <p:ext uri="{BB962C8B-B14F-4D97-AF65-F5344CB8AC3E}">
        <p14:creationId xmlns:p14="http://schemas.microsoft.com/office/powerpoint/2010/main" val="173852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spTree>
    <p:extLst>
      <p:ext uri="{BB962C8B-B14F-4D97-AF65-F5344CB8AC3E}">
        <p14:creationId xmlns:p14="http://schemas.microsoft.com/office/powerpoint/2010/main" val="110047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419600"/>
            <a:ext cx="12192000" cy="2438400"/>
          </a:xfrm>
          <a:prstGeom prst="rect">
            <a:avLst/>
          </a:prstGeom>
        </p:spPr>
      </p:pic>
    </p:spTree>
    <p:extLst>
      <p:ext uri="{BB962C8B-B14F-4D97-AF65-F5344CB8AC3E}">
        <p14:creationId xmlns:p14="http://schemas.microsoft.com/office/powerpoint/2010/main" val="103116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grpSp>
        <p:nvGrpSpPr>
          <p:cNvPr id="7" name="Groupe 6"/>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88353" y="436317"/>
              <a:ext cx="3387651" cy="1605019"/>
            </a:xfrm>
            <a:prstGeom prst="rect">
              <a:avLst/>
            </a:prstGeom>
          </p:spPr>
        </p:pic>
        <p:sp>
          <p:nvSpPr>
            <p:cNvPr id="10" name="Rectangle 9"/>
            <p:cNvSpPr/>
            <p:nvPr userDrawn="1"/>
          </p:nvSpPr>
          <p:spPr>
            <a:xfrm>
              <a:off x="0" y="4026864"/>
              <a:ext cx="394756"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394756" y="4026864"/>
              <a:ext cx="11797244"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394755" y="2858755"/>
            <a:ext cx="5040000" cy="1566510"/>
          </a:xfrm>
          <a:solidFill>
            <a:schemeClr val="bg1"/>
          </a:solidFill>
          <a:ln>
            <a:noFill/>
          </a:ln>
          <a:effectLst>
            <a:outerShdw blurRad="88900" dist="508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b" anchorCtr="0">
            <a:spAutoFit/>
          </a:bodyPr>
          <a:lstStyle>
            <a:lvl1pPr>
              <a:defRPr kumimoji="0" lang="fr-FR" sz="3200" b="0" i="0" u="none" strike="noStrike" cap="none" spc="0" normalizeH="0" baseline="0" dirty="0">
                <a:ln>
                  <a:noFill/>
                </a:ln>
                <a:solidFill>
                  <a:schemeClr val="tx1"/>
                </a:solidFill>
                <a:effectLst/>
                <a:uLnTx/>
                <a:uFillTx/>
                <a:latin typeface="Century Gothic" panose="020B0502020202020204" pitchFamily="34" charset="0"/>
                <a:ea typeface="+mn-ea"/>
                <a:cs typeface="+mn-cs"/>
              </a:defRPr>
            </a:lvl1pPr>
          </a:lstStyle>
          <a:p>
            <a:pPr marL="0" marR="0" lvl="0" indent="0" fontAlgn="auto">
              <a:lnSpc>
                <a:spcPct val="100000"/>
              </a:lnSpc>
              <a:spcBef>
                <a:spcPts val="0"/>
              </a:spcBef>
              <a:spcAft>
                <a:spcPts val="0"/>
              </a:spcAft>
              <a:buClrTx/>
              <a:buSzTx/>
              <a:buFontTx/>
              <a:tabLst/>
            </a:pPr>
            <a:r>
              <a:rPr lang="fr-FR"/>
              <a:t>Modifiez le style du titre</a:t>
            </a:r>
            <a:endParaRPr lang="fr-FR" dirty="0"/>
          </a:p>
        </p:txBody>
      </p:sp>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4422864"/>
            <a:ext cx="12192000" cy="2436935"/>
          </a:xfrm>
          <a:prstGeom prst="rect">
            <a:avLst/>
          </a:prstGeom>
        </p:spPr>
      </p:pic>
    </p:spTree>
    <p:extLst>
      <p:ext uri="{BB962C8B-B14F-4D97-AF65-F5344CB8AC3E}">
        <p14:creationId xmlns:p14="http://schemas.microsoft.com/office/powerpoint/2010/main" val="227014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817027-60D3-4DF4-858B-70F7C732FD29}"/>
              </a:ext>
            </a:extLst>
          </p:cNvPr>
          <p:cNvSpPr>
            <a:spLocks noGrp="1"/>
          </p:cNvSpPr>
          <p:nvPr>
            <p:ph type="title"/>
          </p:nvPr>
        </p:nvSpPr>
        <p:spPr>
          <a:xfrm>
            <a:off x="585758" y="0"/>
            <a:ext cx="11339715" cy="769620"/>
          </a:xfrm>
          <a:prstGeom prst="rect">
            <a:avLst/>
          </a:prstGeom>
        </p:spPr>
        <p:txBody>
          <a:bodyPr vert="horz" wrap="square" lIns="0" tIns="36000" rIns="72000" bIns="36000" rtlCol="0" anchor="ctr">
            <a:noAutofit/>
          </a:bodyPr>
          <a:lstStyle/>
          <a:p>
            <a:pPr marL="0" lvl="0">
              <a:spcBef>
                <a:spcPts val="1800"/>
              </a:spcBef>
            </a:pPr>
            <a:r>
              <a:rPr lang="fr-FR" dirty="0"/>
              <a:t>Modifiez le style du titre</a:t>
            </a:r>
          </a:p>
        </p:txBody>
      </p:sp>
      <p:sp>
        <p:nvSpPr>
          <p:cNvPr id="3" name="Espace réservé du texte 2">
            <a:extLst>
              <a:ext uri="{FF2B5EF4-FFF2-40B4-BE49-F238E27FC236}">
                <a16:creationId xmlns:a16="http://schemas.microsoft.com/office/drawing/2014/main" id="{2138428A-B08F-4BB3-B6BE-0AFD760575E5}"/>
              </a:ext>
            </a:extLst>
          </p:cNvPr>
          <p:cNvSpPr>
            <a:spLocks noGrp="1"/>
          </p:cNvSpPr>
          <p:nvPr>
            <p:ph type="body" idx="1"/>
          </p:nvPr>
        </p:nvSpPr>
        <p:spPr>
          <a:xfrm>
            <a:off x="582410" y="1825625"/>
            <a:ext cx="11339715" cy="2073251"/>
          </a:xfrm>
          <a:prstGeom prst="rect">
            <a:avLst/>
          </a:prstGeom>
          <a:noFill/>
        </p:spPr>
        <p:txBody>
          <a:bodyPr wrap="square" lIns="0" tIns="0" rIns="0" bIns="0" rtlCol="0">
            <a:spAutoFit/>
          </a:bodyPr>
          <a:lstStyle/>
          <a:p>
            <a:pPr lvl="0">
              <a:lnSpc>
                <a:spcPct val="100000"/>
              </a:lnSpc>
              <a:spcBef>
                <a:spcPts val="1200"/>
              </a:spcBef>
              <a:buClr>
                <a:srgbClr val="FA0057"/>
              </a:buClr>
            </a:pPr>
            <a:r>
              <a:rPr lang="fr-FR" dirty="0"/>
              <a:t>Cliquez pour modifier les styles du texte du masque</a:t>
            </a:r>
          </a:p>
          <a:p>
            <a:pPr lvl="1">
              <a:lnSpc>
                <a:spcPct val="100000"/>
              </a:lnSpc>
              <a:spcBef>
                <a:spcPts val="1200"/>
              </a:spcBef>
            </a:pPr>
            <a:r>
              <a:rPr lang="fr-FR" dirty="0"/>
              <a:t>Deuxième niveau</a:t>
            </a:r>
          </a:p>
          <a:p>
            <a:pPr lvl="2">
              <a:lnSpc>
                <a:spcPct val="100000"/>
              </a:lnSpc>
              <a:spcBef>
                <a:spcPts val="1200"/>
              </a:spcBef>
            </a:pPr>
            <a:r>
              <a:rPr lang="fr-FR" dirty="0"/>
              <a:t>Troisième niveau</a:t>
            </a:r>
          </a:p>
          <a:p>
            <a:pPr lvl="3">
              <a:lnSpc>
                <a:spcPct val="100000"/>
              </a:lnSpc>
              <a:spcBef>
                <a:spcPts val="1200"/>
              </a:spcBef>
            </a:pPr>
            <a:r>
              <a:rPr lang="fr-FR" dirty="0"/>
              <a:t>Quatrième niveau</a:t>
            </a:r>
          </a:p>
          <a:p>
            <a:pPr lvl="4">
              <a:lnSpc>
                <a:spcPct val="100000"/>
              </a:lnSpc>
              <a:spcBef>
                <a:spcPts val="1200"/>
              </a:spcBef>
            </a:pPr>
            <a:r>
              <a:rPr lang="fr-FR" dirty="0"/>
              <a:t>Cinquième niveau</a:t>
            </a:r>
          </a:p>
        </p:txBody>
      </p:sp>
      <p:sp>
        <p:nvSpPr>
          <p:cNvPr id="6" name="Espace réservé du numéro de diapositive 5">
            <a:extLst>
              <a:ext uri="{FF2B5EF4-FFF2-40B4-BE49-F238E27FC236}">
                <a16:creationId xmlns:a16="http://schemas.microsoft.com/office/drawing/2014/main" id="{4942B9B2-895C-47F8-A9DE-1400155CFA2D}"/>
              </a:ext>
            </a:extLst>
          </p:cNvPr>
          <p:cNvSpPr>
            <a:spLocks noGrp="1"/>
          </p:cNvSpPr>
          <p:nvPr>
            <p:ph type="sldNum" sz="quarter" idx="4"/>
          </p:nvPr>
        </p:nvSpPr>
        <p:spPr>
          <a:xfrm>
            <a:off x="12290" y="6400594"/>
            <a:ext cx="573468" cy="365125"/>
          </a:xfrm>
          <a:prstGeom prst="rect">
            <a:avLst/>
          </a:prstGeom>
        </p:spPr>
        <p:txBody>
          <a:bodyPr vert="horz" lIns="91440" tIns="45720" rIns="91440" bIns="45720" rtlCol="0" anchor="ctr"/>
          <a:lstStyle>
            <a:lvl1pPr algn="ctr">
              <a:defRPr sz="1000">
                <a:solidFill>
                  <a:srgbClr val="324472"/>
                </a:solidFill>
              </a:defRPr>
            </a:lvl1pPr>
          </a:lstStyle>
          <a:p>
            <a:fld id="{233B3670-7CFA-4AE8-BD91-982E0BBFB5F8}" type="slidenum">
              <a:rPr lang="fr-FR" smtClean="0"/>
              <a:pPr/>
              <a:t>‹#›</a:t>
            </a:fld>
            <a:endParaRPr lang="fr-FR" dirty="0"/>
          </a:p>
        </p:txBody>
      </p:sp>
      <p:sp>
        <p:nvSpPr>
          <p:cNvPr id="7" name="Rectangle 6">
            <a:extLst>
              <a:ext uri="{FF2B5EF4-FFF2-40B4-BE49-F238E27FC236}">
                <a16:creationId xmlns:a16="http://schemas.microsoft.com/office/drawing/2014/main" id="{FC4CA4F6-A581-437B-8154-FF523EEEC90B}"/>
              </a:ext>
            </a:extLst>
          </p:cNvPr>
          <p:cNvSpPr/>
          <p:nvPr/>
        </p:nvSpPr>
        <p:spPr>
          <a:xfrm>
            <a:off x="-7373" y="1"/>
            <a:ext cx="80512" cy="769620"/>
          </a:xfrm>
          <a:prstGeom prst="rect">
            <a:avLst/>
          </a:prstGeom>
          <a:solidFill>
            <a:srgbClr val="FA0057"/>
          </a:solidFill>
          <a:ln w="12700" cap="flat" cmpd="sng" algn="ctr">
            <a:noFill/>
            <a:prstDash val="solid"/>
            <a:miter lim="800000"/>
          </a:ln>
          <a:effectLst/>
        </p:spPr>
        <p:txBody>
          <a:bodyPr rtlCol="0" anchor="ctr"/>
          <a:lstStyle/>
          <a:p>
            <a:pPr algn="ctr"/>
            <a:endParaRPr lang="fr-FR" sz="1400" kern="0">
              <a:solidFill>
                <a:srgbClr val="003684"/>
              </a:solidFill>
              <a:latin typeface="Malgun Gothic" panose="020B0503020000020004" pitchFamily="34" charset="-127"/>
              <a:ea typeface="Malgun Gothic" panose="020B0503020000020004" pitchFamily="34" charset="-127"/>
            </a:endParaRPr>
          </a:p>
        </p:txBody>
      </p:sp>
      <p:cxnSp>
        <p:nvCxnSpPr>
          <p:cNvPr id="12" name="Connecteur droit 11">
            <a:extLst>
              <a:ext uri="{FF2B5EF4-FFF2-40B4-BE49-F238E27FC236}">
                <a16:creationId xmlns:a16="http://schemas.microsoft.com/office/drawing/2014/main" id="{6CC8C195-FAF5-4E66-9DC0-F97159AA6568}"/>
              </a:ext>
            </a:extLst>
          </p:cNvPr>
          <p:cNvCxnSpPr>
            <a:cxnSpLocks/>
          </p:cNvCxnSpPr>
          <p:nvPr/>
        </p:nvCxnSpPr>
        <p:spPr>
          <a:xfrm>
            <a:off x="585758" y="6400594"/>
            <a:ext cx="0" cy="365125"/>
          </a:xfrm>
          <a:prstGeom prst="line">
            <a:avLst/>
          </a:prstGeom>
          <a:ln>
            <a:solidFill>
              <a:srgbClr val="FA005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D11A4DE-2C82-4AE3-801E-A143C293D2F8}"/>
              </a:ext>
            </a:extLst>
          </p:cNvPr>
          <p:cNvSpPr/>
          <p:nvPr/>
        </p:nvSpPr>
        <p:spPr>
          <a:xfrm>
            <a:off x="-7373" y="769620"/>
            <a:ext cx="80508" cy="6088380"/>
          </a:xfrm>
          <a:prstGeom prst="rect">
            <a:avLst/>
          </a:prstGeom>
          <a:solidFill>
            <a:srgbClr val="324472"/>
          </a:solidFill>
          <a:ln w="12700" cap="flat" cmpd="sng" algn="ctr">
            <a:noFill/>
            <a:prstDash val="solid"/>
            <a:miter lim="800000"/>
          </a:ln>
          <a:effectLst/>
        </p:spPr>
        <p:txBody>
          <a:bodyPr rtlCol="0" anchor="ctr"/>
          <a:lstStyle/>
          <a:p>
            <a:pPr algn="ctr"/>
            <a:endParaRPr lang="fr-FR" sz="1400" kern="0">
              <a:solidFill>
                <a:srgbClr val="003684"/>
              </a:solidFill>
              <a:latin typeface="Malgun Gothic" panose="020B0503020000020004" pitchFamily="34" charset="-127"/>
              <a:ea typeface="Malgun Gothic" panose="020B0503020000020004" pitchFamily="34" charset="-127"/>
            </a:endParaRPr>
          </a:p>
        </p:txBody>
      </p:sp>
      <p:pic>
        <p:nvPicPr>
          <p:cNvPr id="15" name="Image 14" descr="Une image contenant dessin&#10;&#10;Description générée automatiquement">
            <a:extLst>
              <a:ext uri="{FF2B5EF4-FFF2-40B4-BE49-F238E27FC236}">
                <a16:creationId xmlns:a16="http://schemas.microsoft.com/office/drawing/2014/main" id="{2C6DD43B-74B5-4978-947F-9C89ECEE016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87990" y="6254115"/>
            <a:ext cx="1535468" cy="579884"/>
          </a:xfrm>
          <a:prstGeom prst="rect">
            <a:avLst/>
          </a:prstGeom>
        </p:spPr>
      </p:pic>
      <p:graphicFrame>
        <p:nvGraphicFramePr>
          <p:cNvPr id="10" name="Object 9" hidden="1">
            <a:extLst>
              <a:ext uri="{FF2B5EF4-FFF2-40B4-BE49-F238E27FC236}">
                <a16:creationId xmlns:a16="http://schemas.microsoft.com/office/drawing/2014/main" id="{8555A63D-F636-4E9D-A34D-B6575FADBBCE}"/>
              </a:ext>
            </a:extLst>
          </p:cNvPr>
          <p:cNvGraphicFramePr>
            <a:graphicFrameLocks noChangeAspect="1"/>
          </p:cNvGraphicFramePr>
          <p:nvPr userDrawn="1">
            <p:custDataLst>
              <p:tags r:id="rId16"/>
            </p:custDataLst>
            <p:extLst>
              <p:ext uri="{D42A27DB-BD31-4B8C-83A1-F6EECF244321}">
                <p14:modId xmlns:p14="http://schemas.microsoft.com/office/powerpoint/2010/main" val="2896885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 name="think-cell Slide" r:id="rId18" imgW="501" imgH="502" progId="TCLayout.ActiveDocument.1">
                  <p:embed/>
                </p:oleObj>
              </mc:Choice>
              <mc:Fallback>
                <p:oleObj name="think-cell Slide" r:id="rId18" imgW="501" imgH="502" progId="TCLayout.ActiveDocument.1">
                  <p:embed/>
                  <p:pic>
                    <p:nvPicPr>
                      <p:cNvPr id="10" name="Object 9" hidden="1">
                        <a:extLst>
                          <a:ext uri="{FF2B5EF4-FFF2-40B4-BE49-F238E27FC236}">
                            <a16:creationId xmlns:a16="http://schemas.microsoft.com/office/drawing/2014/main" id="{8555A63D-F636-4E9D-A34D-B6575FADBBCE}"/>
                          </a:ext>
                        </a:extLst>
                      </p:cNvPr>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1" name="ZoneTexte 3">
            <a:extLst>
              <a:ext uri="{FF2B5EF4-FFF2-40B4-BE49-F238E27FC236}">
                <a16:creationId xmlns:a16="http://schemas.microsoft.com/office/drawing/2014/main" id="{84635192-02A2-4A55-B9A2-B44A7F97CEA7}"/>
              </a:ext>
            </a:extLst>
          </p:cNvPr>
          <p:cNvSpPr txBox="1"/>
          <p:nvPr userDrawn="1"/>
        </p:nvSpPr>
        <p:spPr>
          <a:xfrm>
            <a:off x="605421" y="6460046"/>
            <a:ext cx="10006041" cy="24622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accent1"/>
                </a:solidFill>
              </a:rPr>
              <a:t>ARIBA</a:t>
            </a:r>
          </a:p>
        </p:txBody>
      </p:sp>
    </p:spTree>
    <p:extLst>
      <p:ext uri="{BB962C8B-B14F-4D97-AF65-F5344CB8AC3E}">
        <p14:creationId xmlns:p14="http://schemas.microsoft.com/office/powerpoint/2010/main" val="18810656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4" r:id="rId5"/>
    <p:sldLayoutId id="2147483653" r:id="rId6"/>
    <p:sldLayoutId id="2147483699" r:id="rId7"/>
    <p:sldLayoutId id="2147483700" r:id="rId8"/>
    <p:sldLayoutId id="2147483701" r:id="rId9"/>
    <p:sldLayoutId id="2147483702" r:id="rId10"/>
    <p:sldLayoutId id="2147483709" r:id="rId11"/>
    <p:sldLayoutId id="2147483714" r:id="rId12"/>
    <p:sldLayoutId id="2147483715" r:id="rId13"/>
  </p:sldLayoutIdLst>
  <p:hf hdr="0" dt="0"/>
  <p:txStyles>
    <p:titleStyle>
      <a:lvl1pPr algn="l" defTabSz="914400" rtl="0" eaLnBrk="1" latinLnBrk="0" hangingPunct="1">
        <a:lnSpc>
          <a:spcPct val="100000"/>
        </a:lnSpc>
        <a:spcBef>
          <a:spcPct val="0"/>
        </a:spcBef>
        <a:buNone/>
        <a:defRPr lang="fr-FR" sz="2400" b="1" kern="1200" dirty="0">
          <a:solidFill>
            <a:srgbClr val="0070C0"/>
          </a:solidFill>
          <a:latin typeface="Malgun Gothic" panose="020B0503020000020004" pitchFamily="34" charset="-127"/>
          <a:ea typeface="Malgun Gothic" panose="020B0503020000020004" pitchFamily="34" charset="-127"/>
          <a:cs typeface="+mn-cs"/>
        </a:defRPr>
      </a:lvl1pPr>
    </p:titleStyle>
    <p:bodyStyle>
      <a:lvl1pPr marL="228600" indent="-228600" algn="l" defTabSz="914400" rtl="0" eaLnBrk="1" latinLnBrk="0" hangingPunct="1">
        <a:lnSpc>
          <a:spcPct val="90000"/>
        </a:lnSpc>
        <a:spcBef>
          <a:spcPts val="1000"/>
        </a:spcBef>
        <a:buClr>
          <a:schemeClr val="accent5"/>
        </a:buClr>
        <a:buFont typeface="Malgun Gothic" panose="020B0503020000020004" pitchFamily="34" charset="-127"/>
        <a:buChar char="&gt;"/>
        <a:defRPr lang="fr-FR" sz="1800" b="1" kern="1200" dirty="0">
          <a:solidFill>
            <a:srgbClr val="324472"/>
          </a:solidFill>
          <a:latin typeface="Malgun Gothic" panose="020B0503020000020004" pitchFamily="34" charset="-127"/>
          <a:ea typeface="Malgun Gothic" panose="020B0503020000020004" pitchFamily="34" charset="-127"/>
          <a:cs typeface="+mn-cs"/>
        </a:defRPr>
      </a:lvl1pPr>
      <a:lvl2pPr marL="685800" indent="-228600" algn="l" defTabSz="914400" rtl="0" eaLnBrk="1" latinLnBrk="0" hangingPunct="1">
        <a:lnSpc>
          <a:spcPct val="90000"/>
        </a:lnSpc>
        <a:spcBef>
          <a:spcPts val="500"/>
        </a:spcBef>
        <a:buClr>
          <a:srgbClr val="003684"/>
        </a:buClr>
        <a:buFont typeface="Arial" panose="020B0604020202020204" pitchFamily="34" charset="0"/>
        <a:buChar char="•"/>
        <a:defRPr lang="fr-FR" sz="1800" kern="1200" dirty="0">
          <a:solidFill>
            <a:srgbClr val="324472"/>
          </a:solidFill>
          <a:latin typeface="+mn-lt"/>
          <a:ea typeface="+mn-ea"/>
          <a:cs typeface="+mn-cs"/>
        </a:defRPr>
      </a:lvl2pPr>
      <a:lvl3pPr marL="9715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800" kern="1200" dirty="0">
          <a:solidFill>
            <a:srgbClr val="324472"/>
          </a:solidFill>
          <a:latin typeface="+mn-lt"/>
          <a:ea typeface="+mn-ea"/>
          <a:cs typeface="+mn-cs"/>
        </a:defRPr>
      </a:lvl3pPr>
      <a:lvl4pPr marL="14287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800" kern="1200" dirty="0">
          <a:solidFill>
            <a:srgbClr val="324472"/>
          </a:solidFill>
          <a:latin typeface="+mn-lt"/>
          <a:ea typeface="+mn-ea"/>
          <a:cs typeface="+mn-cs"/>
        </a:defRPr>
      </a:lvl4pPr>
      <a:lvl5pPr marL="1885950" indent="-285750" algn="l" defTabSz="914400" rtl="0" eaLnBrk="1" latinLnBrk="0" hangingPunct="1">
        <a:lnSpc>
          <a:spcPct val="90000"/>
        </a:lnSpc>
        <a:spcBef>
          <a:spcPts val="500"/>
        </a:spcBef>
        <a:buClr>
          <a:srgbClr val="003684"/>
        </a:buClr>
        <a:buFont typeface="Malgun Gothic" panose="020B0503020000020004" pitchFamily="34" charset="-127"/>
        <a:buChar char="–"/>
        <a:defRPr lang="fr-FR" sz="1800" kern="1200" dirty="0">
          <a:solidFill>
            <a:srgbClr val="3244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7.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38.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2.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48.jpeg"/><Relationship Id="rId4" Type="http://schemas.openxmlformats.org/officeDocument/2006/relationships/hyperlink" Target="mailto:ariba.support_supplier@faurecia.com"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49.png"/><Relationship Id="rId4" Type="http://schemas.openxmlformats.org/officeDocument/2006/relationships/hyperlink" Target="https://service.ariba.com/Supplier.aw/125002053/aw?awh=r&amp;awssk=88zPyKCY&amp;dard=1"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49.pn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service.ariba.com/Sourcing.aw/"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DE3ED4F3-AEF0-459B-825B-DCCD39510DBF}"/>
              </a:ext>
            </a:extLst>
          </p:cNvPr>
          <p:cNvSpPr txBox="1"/>
          <p:nvPr>
            <p:custDataLst>
              <p:tags r:id="rId1"/>
            </p:custDataLst>
          </p:nvPr>
        </p:nvSpPr>
        <p:spPr>
          <a:xfrm>
            <a:off x="1121833" y="6737578"/>
            <a:ext cx="9948333"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9" name="Rectangle 8">
            <a:extLst>
              <a:ext uri="{FF2B5EF4-FFF2-40B4-BE49-F238E27FC236}">
                <a16:creationId xmlns:a16="http://schemas.microsoft.com/office/drawing/2014/main" id="{135A3F3C-8124-4F20-8F62-E3E78A1861FC}"/>
              </a:ext>
            </a:extLst>
          </p:cNvPr>
          <p:cNvSpPr/>
          <p:nvPr/>
        </p:nvSpPr>
        <p:spPr>
          <a:xfrm>
            <a:off x="7025081" y="1243786"/>
            <a:ext cx="5205047" cy="3046988"/>
          </a:xfrm>
          <a:prstGeom prst="rect">
            <a:avLst/>
          </a:prstGeom>
        </p:spPr>
        <p:txBody>
          <a:bodyPr wrap="square">
            <a:spAutoFit/>
          </a:bodyPr>
          <a:lstStyle/>
          <a:p>
            <a:pPr algn="r"/>
            <a:r>
              <a:rPr lang="en-US" sz="3600" b="1" dirty="0">
                <a:solidFill>
                  <a:srgbClr val="EFA517"/>
                </a:solidFill>
                <a:latin typeface="Malgun Gothic" panose="020B0503020000020004" pitchFamily="34" charset="-127"/>
                <a:ea typeface="Malgun Gothic" panose="020B0503020000020004" pitchFamily="34" charset="-127"/>
              </a:rPr>
              <a:t>SAP ARIBA Direct Purchasing </a:t>
            </a:r>
            <a:br>
              <a:rPr lang="en-US" sz="4000" b="1" dirty="0">
                <a:solidFill>
                  <a:srgbClr val="001884"/>
                </a:solidFill>
                <a:latin typeface="Malgun Gothic" panose="020B0503020000020004" pitchFamily="34" charset="-127"/>
                <a:ea typeface="Malgun Gothic" panose="020B0503020000020004" pitchFamily="34" charset="-127"/>
              </a:rPr>
            </a:br>
            <a:endParaRPr lang="en-US" sz="4000" b="1" dirty="0">
              <a:solidFill>
                <a:srgbClr val="001884"/>
              </a:solidFill>
              <a:latin typeface="Malgun Gothic" panose="020B0503020000020004" pitchFamily="34" charset="-127"/>
              <a:ea typeface="Malgun Gothic" panose="020B0503020000020004" pitchFamily="34" charset="-127"/>
            </a:endParaRPr>
          </a:p>
          <a:p>
            <a:pPr algn="r"/>
            <a:r>
              <a:rPr lang="en-US" sz="4000" b="1" dirty="0">
                <a:solidFill>
                  <a:srgbClr val="001884"/>
                </a:solidFill>
                <a:latin typeface="Malgun Gothic" panose="020B0503020000020004" pitchFamily="34" charset="-127"/>
                <a:ea typeface="Malgun Gothic" panose="020B0503020000020004" pitchFamily="34" charset="-127"/>
              </a:rPr>
              <a:t>Supplier Guide:</a:t>
            </a:r>
          </a:p>
          <a:p>
            <a:pPr algn="r"/>
            <a:r>
              <a:rPr lang="en-US" sz="2000" b="1" dirty="0">
                <a:solidFill>
                  <a:srgbClr val="001884"/>
                </a:solidFill>
                <a:latin typeface="Malgun Gothic" panose="020B0503020000020004" pitchFamily="34" charset="-127"/>
                <a:ea typeface="Malgun Gothic" panose="020B0503020000020004" pitchFamily="34" charset="-127"/>
              </a:rPr>
              <a:t>Respond to Request for Proposal/Quote(RFP/RFQ) in ARIBA</a:t>
            </a:r>
            <a:endParaRPr lang="en-US" sz="2000" dirty="0"/>
          </a:p>
        </p:txBody>
      </p:sp>
      <p:pic>
        <p:nvPicPr>
          <p:cNvPr id="10" name="Picture 9">
            <a:extLst>
              <a:ext uri="{FF2B5EF4-FFF2-40B4-BE49-F238E27FC236}">
                <a16:creationId xmlns:a16="http://schemas.microsoft.com/office/drawing/2014/main" id="{F57F6EA8-DDAC-444F-9043-65CBA17C1AC8}"/>
              </a:ext>
            </a:extLst>
          </p:cNvPr>
          <p:cNvPicPr>
            <a:picLocks noChangeAspect="1"/>
          </p:cNvPicPr>
          <p:nvPr/>
        </p:nvPicPr>
        <p:blipFill>
          <a:blip r:embed="rId4"/>
          <a:stretch>
            <a:fillRect/>
          </a:stretch>
        </p:blipFill>
        <p:spPr>
          <a:xfrm>
            <a:off x="10133428" y="97704"/>
            <a:ext cx="904720" cy="589528"/>
          </a:xfrm>
          <a:prstGeom prst="rect">
            <a:avLst/>
          </a:prstGeom>
        </p:spPr>
      </p:pic>
      <p:pic>
        <p:nvPicPr>
          <p:cNvPr id="3" name="Picture 2">
            <a:extLst>
              <a:ext uri="{FF2B5EF4-FFF2-40B4-BE49-F238E27FC236}">
                <a16:creationId xmlns:a16="http://schemas.microsoft.com/office/drawing/2014/main" id="{268595E4-7D7B-462A-B04E-BE6BC2E11332}"/>
              </a:ext>
            </a:extLst>
          </p:cNvPr>
          <p:cNvPicPr>
            <a:picLocks noChangeAspect="1"/>
          </p:cNvPicPr>
          <p:nvPr/>
        </p:nvPicPr>
        <p:blipFill>
          <a:blip r:embed="rId5"/>
          <a:stretch>
            <a:fillRect/>
          </a:stretch>
        </p:blipFill>
        <p:spPr>
          <a:xfrm>
            <a:off x="11098154" y="0"/>
            <a:ext cx="1095375" cy="685800"/>
          </a:xfrm>
          <a:prstGeom prst="rect">
            <a:avLst/>
          </a:prstGeom>
        </p:spPr>
      </p:pic>
    </p:spTree>
    <p:extLst>
      <p:ext uri="{BB962C8B-B14F-4D97-AF65-F5344CB8AC3E}">
        <p14:creationId xmlns:p14="http://schemas.microsoft.com/office/powerpoint/2010/main" val="409855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10</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Choose Or Drag &amp; Drop the Signed NDA file to be attached</a:t>
            </a:r>
          </a:p>
        </p:txBody>
      </p:sp>
      <p:pic>
        <p:nvPicPr>
          <p:cNvPr id="6" name="Picture 5" descr="Graphical user interface, text, application&#10;&#10;Description automatically generated">
            <a:extLst>
              <a:ext uri="{FF2B5EF4-FFF2-40B4-BE49-F238E27FC236}">
                <a16:creationId xmlns:a16="http://schemas.microsoft.com/office/drawing/2014/main" id="{9D9ADFD0-C4B2-497C-A16E-35250B879F69}"/>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812800"/>
            <a:ext cx="10795704" cy="4462715"/>
          </a:xfrm>
          <a:prstGeom prst="rect">
            <a:avLst/>
          </a:prstGeom>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DD1B6D2C-E156-4228-80FC-0098AEC386BA}"/>
              </a:ext>
            </a:extLst>
          </p:cNvPr>
          <p:cNvSpPr>
            <a:spLocks noGrp="1"/>
          </p:cNvSpPr>
          <p:nvPr>
            <p:ph type="title"/>
          </p:nvPr>
        </p:nvSpPr>
        <p:spPr>
          <a:xfrm>
            <a:off x="585758" y="-1171"/>
            <a:ext cx="11336364" cy="769622"/>
          </a:xfrm>
        </p:spPr>
        <p:txBody>
          <a:bodyPr/>
          <a:lstStyle/>
          <a:p>
            <a:r>
              <a:rPr lang="en-US" dirty="0"/>
              <a:t>Sourcing Project RFP – Supplier attach Signed NDA</a:t>
            </a:r>
          </a:p>
        </p:txBody>
      </p:sp>
      <p:sp>
        <p:nvSpPr>
          <p:cNvPr id="12" name="Rectangle: Rounded Corners 11">
            <a:extLst>
              <a:ext uri="{FF2B5EF4-FFF2-40B4-BE49-F238E27FC236}">
                <a16:creationId xmlns:a16="http://schemas.microsoft.com/office/drawing/2014/main" id="{63F0900F-E9E2-462C-95CC-C0770545BEEF}"/>
              </a:ext>
            </a:extLst>
          </p:cNvPr>
          <p:cNvSpPr/>
          <p:nvPr/>
        </p:nvSpPr>
        <p:spPr>
          <a:xfrm>
            <a:off x="1016001" y="2461430"/>
            <a:ext cx="812800" cy="223714"/>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A72A90E-DDB8-4094-9831-A299A2229B3E}"/>
              </a:ext>
            </a:extLst>
          </p:cNvPr>
          <p:cNvSpPr/>
          <p:nvPr/>
        </p:nvSpPr>
        <p:spPr>
          <a:xfrm>
            <a:off x="9702801" y="2867651"/>
            <a:ext cx="762000" cy="280610"/>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4B731B-8F10-4E1D-8B12-6063F8BC7862}"/>
              </a:ext>
            </a:extLst>
          </p:cNvPr>
          <p:cNvSpPr/>
          <p:nvPr/>
        </p:nvSpPr>
        <p:spPr>
          <a:xfrm>
            <a:off x="1659194" y="2280657"/>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15" name="Oval 14">
            <a:extLst>
              <a:ext uri="{FF2B5EF4-FFF2-40B4-BE49-F238E27FC236}">
                <a16:creationId xmlns:a16="http://schemas.microsoft.com/office/drawing/2014/main" id="{7F1317DD-477B-4AD5-AD32-45DBA1B45ED6}"/>
              </a:ext>
            </a:extLst>
          </p:cNvPr>
          <p:cNvSpPr/>
          <p:nvPr/>
        </p:nvSpPr>
        <p:spPr>
          <a:xfrm>
            <a:off x="9533194" y="3011837"/>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6" name="Rectangle 15">
            <a:extLst>
              <a:ext uri="{FF2B5EF4-FFF2-40B4-BE49-F238E27FC236}">
                <a16:creationId xmlns:a16="http://schemas.microsoft.com/office/drawing/2014/main" id="{F52E13EB-7954-4CC2-A95C-5A56F338E3B5}"/>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09084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11</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275415"/>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the Terms have been accepted and signed NDA has been attached, please click on OK” </a:t>
            </a:r>
          </a:p>
        </p:txBody>
      </p:sp>
      <p:pic>
        <p:nvPicPr>
          <p:cNvPr id="3" name="Picture 2" descr="A screenshot of a computer&#10;&#10;Description automatically generated">
            <a:extLst>
              <a:ext uri="{FF2B5EF4-FFF2-40B4-BE49-F238E27FC236}">
                <a16:creationId xmlns:a16="http://schemas.microsoft.com/office/drawing/2014/main" id="{CC16C1F7-2CDA-4150-B6AE-0767ED0130D1}"/>
              </a:ext>
            </a:extLst>
          </p:cNvPr>
          <p:cNvPicPr>
            <a:picLocks noChangeAspect="1"/>
          </p:cNvPicPr>
          <p:nvPr/>
        </p:nvPicPr>
        <p:blipFill rotWithShape="1">
          <a:blip r:embed="rId4">
            <a:extLst>
              <a:ext uri="{28A0092B-C50C-407E-A947-70E740481C1C}">
                <a14:useLocalDpi xmlns:a14="http://schemas.microsoft.com/office/drawing/2010/main" val="0"/>
              </a:ext>
            </a:extLst>
          </a:blip>
          <a:srcRect b="6036"/>
          <a:stretch/>
        </p:blipFill>
        <p:spPr>
          <a:xfrm>
            <a:off x="585758" y="768451"/>
            <a:ext cx="10812570" cy="4515782"/>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D1BDC0BA-6428-486A-8C4B-E3615038C95A}"/>
              </a:ext>
            </a:extLst>
          </p:cNvPr>
          <p:cNvSpPr/>
          <p:nvPr/>
        </p:nvSpPr>
        <p:spPr>
          <a:xfrm>
            <a:off x="9585091" y="4707747"/>
            <a:ext cx="765203" cy="247827"/>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062F230-C4AD-44FE-90CB-4CCF287C2158}"/>
              </a:ext>
            </a:extLst>
          </p:cNvPr>
          <p:cNvSpPr>
            <a:spLocks noGrp="1"/>
          </p:cNvSpPr>
          <p:nvPr>
            <p:ph type="title"/>
          </p:nvPr>
        </p:nvSpPr>
        <p:spPr>
          <a:xfrm>
            <a:off x="585758" y="-1171"/>
            <a:ext cx="11336364" cy="769622"/>
          </a:xfrm>
        </p:spPr>
        <p:txBody>
          <a:bodyPr/>
          <a:lstStyle/>
          <a:p>
            <a:r>
              <a:rPr lang="en-US" dirty="0"/>
              <a:t>Sourcing Project RFP – Supplier Review &amp; Response to NDA</a:t>
            </a:r>
          </a:p>
        </p:txBody>
      </p:sp>
      <p:sp>
        <p:nvSpPr>
          <p:cNvPr id="9" name="Rectangle 8">
            <a:extLst>
              <a:ext uri="{FF2B5EF4-FFF2-40B4-BE49-F238E27FC236}">
                <a16:creationId xmlns:a16="http://schemas.microsoft.com/office/drawing/2014/main" id="{FFBAEFCC-4CC9-4FB4-B87B-3259C37E403D}"/>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72787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12</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275415"/>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click on </a:t>
            </a:r>
            <a:r>
              <a:rPr lang="en-US" sz="1400" b="1" dirty="0">
                <a:solidFill>
                  <a:schemeClr val="tx1"/>
                </a:solidFill>
              </a:rPr>
              <a:t>“OK” </a:t>
            </a:r>
            <a:r>
              <a:rPr lang="en-US" sz="1400" dirty="0">
                <a:solidFill>
                  <a:schemeClr val="tx1"/>
                </a:solidFill>
              </a:rPr>
              <a:t>after attaching the NDA and accepting the main agreement terms to submit the Response for NDA</a:t>
            </a:r>
          </a:p>
          <a:p>
            <a:pPr marL="342900" indent="-342900">
              <a:buFont typeface="+mj-lt"/>
              <a:buAutoNum type="arabicPeriod"/>
            </a:pPr>
            <a:r>
              <a:rPr lang="en-US" sz="1400" dirty="0">
                <a:solidFill>
                  <a:schemeClr val="tx1"/>
                </a:solidFill>
              </a:rPr>
              <a:t>Confirmation of Submission will be given by system</a:t>
            </a:r>
          </a:p>
        </p:txBody>
      </p:sp>
      <p:pic>
        <p:nvPicPr>
          <p:cNvPr id="3" name="Picture 2" descr="A screenshot of a computer&#10;&#10;Description automatically generated">
            <a:extLst>
              <a:ext uri="{FF2B5EF4-FFF2-40B4-BE49-F238E27FC236}">
                <a16:creationId xmlns:a16="http://schemas.microsoft.com/office/drawing/2014/main" id="{D408D1C4-3694-497B-8FF2-DA8973654698}"/>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841828"/>
            <a:ext cx="10795373" cy="4453764"/>
          </a:xfrm>
          <a:prstGeom prst="rect">
            <a:avLst/>
          </a:prstGeom>
          <a:effectLst>
            <a:outerShdw blurRad="63500" sx="102000" sy="102000" algn="ctr" rotWithShape="0">
              <a:prstClr val="black">
                <a:alpha val="40000"/>
              </a:prstClr>
            </a:outerShdw>
          </a:effectLst>
        </p:spPr>
      </p:pic>
      <p:sp>
        <p:nvSpPr>
          <p:cNvPr id="10" name="Title 1">
            <a:extLst>
              <a:ext uri="{FF2B5EF4-FFF2-40B4-BE49-F238E27FC236}">
                <a16:creationId xmlns:a16="http://schemas.microsoft.com/office/drawing/2014/main" id="{033797BC-859B-403B-8704-E5E4876835A2}"/>
              </a:ext>
            </a:extLst>
          </p:cNvPr>
          <p:cNvSpPr>
            <a:spLocks noGrp="1"/>
          </p:cNvSpPr>
          <p:nvPr>
            <p:ph type="title"/>
          </p:nvPr>
        </p:nvSpPr>
        <p:spPr>
          <a:xfrm>
            <a:off x="585758" y="-1171"/>
            <a:ext cx="11336364" cy="769622"/>
          </a:xfrm>
        </p:spPr>
        <p:txBody>
          <a:bodyPr/>
          <a:lstStyle/>
          <a:p>
            <a:r>
              <a:rPr lang="en-US" dirty="0"/>
              <a:t>Sourcing Project RFP – Supplier Submits NDA </a:t>
            </a:r>
          </a:p>
        </p:txBody>
      </p:sp>
      <p:sp>
        <p:nvSpPr>
          <p:cNvPr id="9" name="Rectangle 8">
            <a:extLst>
              <a:ext uri="{FF2B5EF4-FFF2-40B4-BE49-F238E27FC236}">
                <a16:creationId xmlns:a16="http://schemas.microsoft.com/office/drawing/2014/main" id="{93B0AA43-AC45-4E76-87B0-989D6E85F6F8}"/>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402254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13</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At this stage you have to wait for the Faurecia Buyer Approval for your NDA to go further on the process</a:t>
            </a:r>
          </a:p>
        </p:txBody>
      </p:sp>
      <p:pic>
        <p:nvPicPr>
          <p:cNvPr id="6" name="Picture 5" descr="Graphical user interface, text, application, email&#10;&#10;Description automatically generated">
            <a:extLst>
              <a:ext uri="{FF2B5EF4-FFF2-40B4-BE49-F238E27FC236}">
                <a16:creationId xmlns:a16="http://schemas.microsoft.com/office/drawing/2014/main" id="{FAB05B34-B954-4218-83B4-2F4A0F6EA4DE}"/>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768451"/>
            <a:ext cx="10795704" cy="4495430"/>
          </a:xfrm>
          <a:prstGeom prst="rect">
            <a:avLst/>
          </a:prstGeom>
          <a:effectLst>
            <a:outerShdw blurRad="63500" sx="102000" sy="102000" algn="ctr" rotWithShape="0">
              <a:prstClr val="black">
                <a:alpha val="40000"/>
              </a:prstClr>
            </a:outerShdw>
          </a:effectLst>
        </p:spPr>
      </p:pic>
      <p:sp>
        <p:nvSpPr>
          <p:cNvPr id="10" name="Title 1">
            <a:extLst>
              <a:ext uri="{FF2B5EF4-FFF2-40B4-BE49-F238E27FC236}">
                <a16:creationId xmlns:a16="http://schemas.microsoft.com/office/drawing/2014/main" id="{5A2079D7-5F3D-49F8-AE8F-5922F67E053E}"/>
              </a:ext>
            </a:extLst>
          </p:cNvPr>
          <p:cNvSpPr>
            <a:spLocks noGrp="1"/>
          </p:cNvSpPr>
          <p:nvPr>
            <p:ph type="title"/>
          </p:nvPr>
        </p:nvSpPr>
        <p:spPr>
          <a:xfrm>
            <a:off x="585758" y="-1171"/>
            <a:ext cx="11336364" cy="769622"/>
          </a:xfrm>
        </p:spPr>
        <p:txBody>
          <a:bodyPr/>
          <a:lstStyle/>
          <a:p>
            <a:r>
              <a:rPr lang="en-US" dirty="0"/>
              <a:t>Sourcing Project RFP – Supplier Submits NDA </a:t>
            </a:r>
            <a:r>
              <a:rPr lang="en-US" sz="1400" b="0" dirty="0"/>
              <a:t>(waiting for Buyer to Acknowledge NDA and accept)</a:t>
            </a:r>
            <a:r>
              <a:rPr lang="en-US" dirty="0"/>
              <a:t> </a:t>
            </a:r>
          </a:p>
        </p:txBody>
      </p:sp>
      <p:sp>
        <p:nvSpPr>
          <p:cNvPr id="9" name="Rectangle 8">
            <a:extLst>
              <a:ext uri="{FF2B5EF4-FFF2-40B4-BE49-F238E27FC236}">
                <a16:creationId xmlns:a16="http://schemas.microsoft.com/office/drawing/2014/main" id="{50A5565A-B0C8-4524-AC3F-6FA7DBE0EBBC}"/>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93605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14</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2293034" y="2442200"/>
            <a:ext cx="9088097"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Only after the NDA is accepted by </a:t>
            </a:r>
            <a:r>
              <a:rPr lang="en-US" sz="1400" b="1" dirty="0">
                <a:solidFill>
                  <a:schemeClr val="tx1"/>
                </a:solidFill>
              </a:rPr>
              <a:t>Faurecia Buyer</a:t>
            </a:r>
            <a:r>
              <a:rPr lang="en-US" sz="1400" dirty="0">
                <a:solidFill>
                  <a:schemeClr val="tx1"/>
                </a:solidFill>
              </a:rPr>
              <a:t>, you will be able to view the RFP Bidding file to respond with your Quotation</a:t>
            </a:r>
          </a:p>
        </p:txBody>
      </p:sp>
      <p:sp>
        <p:nvSpPr>
          <p:cNvPr id="10" name="Title 1">
            <a:extLst>
              <a:ext uri="{FF2B5EF4-FFF2-40B4-BE49-F238E27FC236}">
                <a16:creationId xmlns:a16="http://schemas.microsoft.com/office/drawing/2014/main" id="{AD3FDA6F-7010-4968-93A3-D223C7E06D81}"/>
              </a:ext>
            </a:extLst>
          </p:cNvPr>
          <p:cNvSpPr>
            <a:spLocks noGrp="1"/>
          </p:cNvSpPr>
          <p:nvPr>
            <p:ph type="title"/>
          </p:nvPr>
        </p:nvSpPr>
        <p:spPr>
          <a:xfrm>
            <a:off x="585758" y="-1171"/>
            <a:ext cx="11336364" cy="769622"/>
          </a:xfrm>
        </p:spPr>
        <p:txBody>
          <a:bodyPr/>
          <a:lstStyle/>
          <a:p>
            <a:r>
              <a:rPr lang="en-US" dirty="0"/>
              <a:t>Sourcing Project RFP – Signed NDA Accepted </a:t>
            </a:r>
            <a:r>
              <a:rPr lang="en-US" sz="1600" b="0" dirty="0"/>
              <a:t>(Supplier now can start Quoting)</a:t>
            </a:r>
            <a:endParaRPr lang="en-US" b="0" dirty="0"/>
          </a:p>
        </p:txBody>
      </p:sp>
      <p:sp>
        <p:nvSpPr>
          <p:cNvPr id="7" name="Rectangle 6">
            <a:extLst>
              <a:ext uri="{FF2B5EF4-FFF2-40B4-BE49-F238E27FC236}">
                <a16:creationId xmlns:a16="http://schemas.microsoft.com/office/drawing/2014/main" id="{D2C451BD-0FB9-4288-85BB-4491DF67C397}"/>
              </a:ext>
            </a:extLst>
          </p:cNvPr>
          <p:cNvSpPr/>
          <p:nvPr/>
        </p:nvSpPr>
        <p:spPr>
          <a:xfrm>
            <a:off x="10349134" y="-15239"/>
            <a:ext cx="1854200" cy="215900"/>
          </a:xfrm>
          <a:prstGeom prst="rect">
            <a:avLst/>
          </a:prstGeom>
          <a:solidFill>
            <a:srgbClr val="002060"/>
          </a:solidFill>
          <a:ln w="12700" cap="flat" cmpd="sng" algn="ctr">
            <a:solidFill>
              <a:srgbClr val="00AAA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Faurecia - Buyer</a:t>
            </a:r>
          </a:p>
        </p:txBody>
      </p:sp>
      <p:pic>
        <p:nvPicPr>
          <p:cNvPr id="3" name="Picture 2" descr="Icon&#10;&#10;Description automatically generated">
            <a:extLst>
              <a:ext uri="{FF2B5EF4-FFF2-40B4-BE49-F238E27FC236}">
                <a16:creationId xmlns:a16="http://schemas.microsoft.com/office/drawing/2014/main" id="{D884AEC8-740A-469F-B40C-1976425BD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60" y="2492601"/>
            <a:ext cx="1022252" cy="936399"/>
          </a:xfrm>
          <a:prstGeom prst="rect">
            <a:avLst/>
          </a:prstGeom>
        </p:spPr>
      </p:pic>
    </p:spTree>
    <p:extLst>
      <p:ext uri="{BB962C8B-B14F-4D97-AF65-F5344CB8AC3E}">
        <p14:creationId xmlns:p14="http://schemas.microsoft.com/office/powerpoint/2010/main" val="307934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70A65B-FA24-4959-8976-E11504948796}"/>
              </a:ext>
            </a:extLst>
          </p:cNvPr>
          <p:cNvPicPr>
            <a:picLocks noChangeAspect="1"/>
          </p:cNvPicPr>
          <p:nvPr/>
        </p:nvPicPr>
        <p:blipFill>
          <a:blip r:embed="rId4"/>
          <a:stretch>
            <a:fillRect/>
          </a:stretch>
        </p:blipFill>
        <p:spPr>
          <a:xfrm>
            <a:off x="585758" y="891906"/>
            <a:ext cx="10795704" cy="4383509"/>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233B3670-7CFA-4AE8-BD91-982E0BBFB5F8}" type="slidenum">
              <a:rPr lang="fr-FR" smtClean="0"/>
              <a:t>15</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Buyer has acknowledged the NDA, you will go to “</a:t>
            </a:r>
            <a:r>
              <a:rPr lang="en-US" sz="1400" b="1" dirty="0">
                <a:solidFill>
                  <a:schemeClr val="tx1"/>
                </a:solidFill>
              </a:rPr>
              <a:t>Compose Response</a:t>
            </a:r>
            <a:r>
              <a:rPr lang="en-US" sz="1400" dirty="0">
                <a:solidFill>
                  <a:schemeClr val="tx1"/>
                </a:solidFill>
              </a:rPr>
              <a:t>” to further proceed for bidding</a:t>
            </a:r>
          </a:p>
        </p:txBody>
      </p:sp>
      <p:sp>
        <p:nvSpPr>
          <p:cNvPr id="7" name="Rectangle: Rounded Corners 6">
            <a:extLst>
              <a:ext uri="{FF2B5EF4-FFF2-40B4-BE49-F238E27FC236}">
                <a16:creationId xmlns:a16="http://schemas.microsoft.com/office/drawing/2014/main" id="{255EB31B-C4DF-43CB-A3EE-97138AC10E45}"/>
              </a:ext>
            </a:extLst>
          </p:cNvPr>
          <p:cNvSpPr/>
          <p:nvPr/>
        </p:nvSpPr>
        <p:spPr>
          <a:xfrm>
            <a:off x="9959809" y="3853350"/>
            <a:ext cx="718023" cy="231953"/>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C539259-18F6-42ED-A9CF-E20A8E678FEF}"/>
              </a:ext>
            </a:extLst>
          </p:cNvPr>
          <p:cNvSpPr>
            <a:spLocks noGrp="1"/>
          </p:cNvSpPr>
          <p:nvPr>
            <p:ph type="title"/>
          </p:nvPr>
        </p:nvSpPr>
        <p:spPr>
          <a:xfrm>
            <a:off x="585758" y="-1171"/>
            <a:ext cx="11336364" cy="769622"/>
          </a:xfrm>
        </p:spPr>
        <p:txBody>
          <a:bodyPr/>
          <a:lstStyle/>
          <a:p>
            <a:r>
              <a:rPr lang="en-US" dirty="0"/>
              <a:t>Sourcing Project RFP – Email to Supplier on NDA acceptance</a:t>
            </a:r>
          </a:p>
        </p:txBody>
      </p:sp>
      <p:sp>
        <p:nvSpPr>
          <p:cNvPr id="13" name="Rectangle: Rounded Corners 12">
            <a:extLst>
              <a:ext uri="{FF2B5EF4-FFF2-40B4-BE49-F238E27FC236}">
                <a16:creationId xmlns:a16="http://schemas.microsoft.com/office/drawing/2014/main" id="{9D81C361-D5FB-4134-8302-FB3FE1314032}"/>
              </a:ext>
            </a:extLst>
          </p:cNvPr>
          <p:cNvSpPr/>
          <p:nvPr/>
        </p:nvSpPr>
        <p:spPr>
          <a:xfrm>
            <a:off x="810538" y="2388231"/>
            <a:ext cx="2566843" cy="114232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US" sz="1200" dirty="0"/>
              <a:t>This is a mail you will receive once the Faurecia Buyer has accepted the NDA and opened the access gate to the content of RFQ</a:t>
            </a:r>
          </a:p>
        </p:txBody>
      </p:sp>
      <p:sp>
        <p:nvSpPr>
          <p:cNvPr id="14" name="Oval 13">
            <a:extLst>
              <a:ext uri="{FF2B5EF4-FFF2-40B4-BE49-F238E27FC236}">
                <a16:creationId xmlns:a16="http://schemas.microsoft.com/office/drawing/2014/main" id="{37B3F8C8-1EC2-45A5-A2B3-9CEB43D41699}"/>
              </a:ext>
            </a:extLst>
          </p:cNvPr>
          <p:cNvSpPr/>
          <p:nvPr/>
        </p:nvSpPr>
        <p:spPr>
          <a:xfrm>
            <a:off x="849788" y="3385773"/>
            <a:ext cx="292511" cy="289561"/>
          </a:xfrm>
          <a:prstGeom prst="ellipse">
            <a:avLst/>
          </a:prstGeom>
          <a:solidFill>
            <a:schemeClr val="accent2">
              <a:lumMod val="75000"/>
            </a:schemeClr>
          </a:solidFill>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askerville Old Face" panose="02020602080505020303" pitchFamily="18" charset="0"/>
              </a:rPr>
              <a:t>i</a:t>
            </a:r>
          </a:p>
        </p:txBody>
      </p:sp>
      <p:sp>
        <p:nvSpPr>
          <p:cNvPr id="12" name="Rectangle 11">
            <a:extLst>
              <a:ext uri="{FF2B5EF4-FFF2-40B4-BE49-F238E27FC236}">
                <a16:creationId xmlns:a16="http://schemas.microsoft.com/office/drawing/2014/main" id="{5DE4A92D-E673-4610-ADF7-C0400F17FA8F}"/>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26910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16</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Sourcing Project RFP – </a:t>
            </a:r>
            <a:r>
              <a:rPr lang="pt-PT" sz="2000" dirty="0"/>
              <a:t>Access the Event after Faurecia Buyer has Accepted the NDA</a:t>
            </a:r>
            <a:endParaRPr lang="en-US" dirty="0"/>
          </a:p>
        </p:txBody>
      </p:sp>
      <p:grpSp>
        <p:nvGrpSpPr>
          <p:cNvPr id="15" name="Group 14">
            <a:extLst>
              <a:ext uri="{FF2B5EF4-FFF2-40B4-BE49-F238E27FC236}">
                <a16:creationId xmlns:a16="http://schemas.microsoft.com/office/drawing/2014/main" id="{3742112A-435C-428E-8C1F-B348841B0E36}"/>
              </a:ext>
            </a:extLst>
          </p:cNvPr>
          <p:cNvGrpSpPr/>
          <p:nvPr/>
        </p:nvGrpSpPr>
        <p:grpSpPr>
          <a:xfrm>
            <a:off x="585757" y="923132"/>
            <a:ext cx="10795703" cy="4327895"/>
            <a:chOff x="2252749" y="1818848"/>
            <a:chExt cx="8894618" cy="4352282"/>
          </a:xfrm>
        </p:grpSpPr>
        <p:pic>
          <p:nvPicPr>
            <p:cNvPr id="16" name="Picture 15">
              <a:extLst>
                <a:ext uri="{FF2B5EF4-FFF2-40B4-BE49-F238E27FC236}">
                  <a16:creationId xmlns:a16="http://schemas.microsoft.com/office/drawing/2014/main" id="{25B52AC3-60DA-4388-8328-E219B07C1679}"/>
                </a:ext>
              </a:extLst>
            </p:cNvPr>
            <p:cNvPicPr>
              <a:picLocks noChangeAspect="1"/>
            </p:cNvPicPr>
            <p:nvPr/>
          </p:nvPicPr>
          <p:blipFill>
            <a:blip r:embed="rId4"/>
            <a:stretch>
              <a:fillRect/>
            </a:stretch>
          </p:blipFill>
          <p:spPr>
            <a:xfrm>
              <a:off x="2252749" y="1818848"/>
              <a:ext cx="8894618" cy="4352282"/>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C5FDBB86-C044-48E2-B41F-03CCD2E56758}"/>
                </a:ext>
              </a:extLst>
            </p:cNvPr>
            <p:cNvPicPr>
              <a:picLocks noChangeAspect="1"/>
            </p:cNvPicPr>
            <p:nvPr/>
          </p:nvPicPr>
          <p:blipFill>
            <a:blip r:embed="rId5"/>
            <a:stretch>
              <a:fillRect/>
            </a:stretch>
          </p:blipFill>
          <p:spPr>
            <a:xfrm>
              <a:off x="2258776" y="1833648"/>
              <a:ext cx="2313330" cy="167027"/>
            </a:xfrm>
            <a:prstGeom prst="rect">
              <a:avLst/>
            </a:prstGeom>
            <a:effectLst>
              <a:outerShdw blurRad="63500" sx="102000" sy="102000" algn="ctr" rotWithShape="0">
                <a:prstClr val="black">
                  <a:alpha val="40000"/>
                </a:prstClr>
              </a:outerShdw>
            </a:effectLst>
          </p:spPr>
        </p:pic>
      </p:grpSp>
      <p:sp>
        <p:nvSpPr>
          <p:cNvPr id="19" name="Rectangle 18">
            <a:extLst>
              <a:ext uri="{FF2B5EF4-FFF2-40B4-BE49-F238E27FC236}">
                <a16:creationId xmlns:a16="http://schemas.microsoft.com/office/drawing/2014/main" id="{56A4F3A5-B8E1-4576-A3E3-486791A3DE42}"/>
              </a:ext>
            </a:extLst>
          </p:cNvPr>
          <p:cNvSpPr/>
          <p:nvPr/>
        </p:nvSpPr>
        <p:spPr>
          <a:xfrm>
            <a:off x="2500301" y="1852815"/>
            <a:ext cx="1554480" cy="139183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777259-3733-48E4-85E2-94438A343939}"/>
              </a:ext>
            </a:extLst>
          </p:cNvPr>
          <p:cNvSpPr/>
          <p:nvPr/>
        </p:nvSpPr>
        <p:spPr>
          <a:xfrm>
            <a:off x="585756" y="5330609"/>
            <a:ext cx="10795704" cy="1069985"/>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To again access the Event Login to ARIBA Network click on the Right event to be accessed to start quoting</a:t>
            </a:r>
          </a:p>
        </p:txBody>
      </p:sp>
      <p:cxnSp>
        <p:nvCxnSpPr>
          <p:cNvPr id="7" name="Straight Arrow Connector 6">
            <a:extLst>
              <a:ext uri="{FF2B5EF4-FFF2-40B4-BE49-F238E27FC236}">
                <a16:creationId xmlns:a16="http://schemas.microsoft.com/office/drawing/2014/main" id="{89C70417-782F-4141-9C2B-CD9D614B0ECA}"/>
              </a:ext>
            </a:extLst>
          </p:cNvPr>
          <p:cNvCxnSpPr/>
          <p:nvPr/>
        </p:nvCxnSpPr>
        <p:spPr>
          <a:xfrm flipH="1" flipV="1">
            <a:off x="3775587" y="2462981"/>
            <a:ext cx="1578078" cy="56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5643743-D1CC-49BC-93CE-4C3259691A25}"/>
              </a:ext>
            </a:extLst>
          </p:cNvPr>
          <p:cNvSpPr/>
          <p:nvPr/>
        </p:nvSpPr>
        <p:spPr>
          <a:xfrm>
            <a:off x="5250427" y="3031752"/>
            <a:ext cx="1578078" cy="39724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on the “event name” to open</a:t>
            </a:r>
          </a:p>
        </p:txBody>
      </p:sp>
      <p:sp>
        <p:nvSpPr>
          <p:cNvPr id="13" name="Rectangle 12">
            <a:extLst>
              <a:ext uri="{FF2B5EF4-FFF2-40B4-BE49-F238E27FC236}">
                <a16:creationId xmlns:a16="http://schemas.microsoft.com/office/drawing/2014/main" id="{3BF3AA06-8E91-4713-8767-CF75B9F62C78}"/>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94627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17</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Buyer has acknowledged the NDA, you will go to “</a:t>
            </a:r>
            <a:r>
              <a:rPr lang="en-US" sz="1400" b="1" dirty="0">
                <a:solidFill>
                  <a:schemeClr val="tx1"/>
                </a:solidFill>
              </a:rPr>
              <a:t>Compose Response</a:t>
            </a:r>
            <a:r>
              <a:rPr lang="en-US" sz="1400" dirty="0">
                <a:solidFill>
                  <a:schemeClr val="tx1"/>
                </a:solidFill>
              </a:rPr>
              <a:t>” to further proceed for bidding</a:t>
            </a:r>
          </a:p>
        </p:txBody>
      </p:sp>
      <p:pic>
        <p:nvPicPr>
          <p:cNvPr id="6" name="Picture 5" descr="A screenshot of a computer screen&#10;&#10;Description automatically generated">
            <a:extLst>
              <a:ext uri="{FF2B5EF4-FFF2-40B4-BE49-F238E27FC236}">
                <a16:creationId xmlns:a16="http://schemas.microsoft.com/office/drawing/2014/main" id="{E7F44624-90D0-449D-8C0C-D35F0BE0452D}"/>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768451"/>
            <a:ext cx="10795704" cy="4503192"/>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255EB31B-C4DF-43CB-A3EE-97138AC10E45}"/>
              </a:ext>
            </a:extLst>
          </p:cNvPr>
          <p:cNvSpPr/>
          <p:nvPr/>
        </p:nvSpPr>
        <p:spPr>
          <a:xfrm>
            <a:off x="6375950" y="2172033"/>
            <a:ext cx="1355226" cy="265773"/>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C539259-18F6-42ED-A9CF-E20A8E678FEF}"/>
              </a:ext>
            </a:extLst>
          </p:cNvPr>
          <p:cNvSpPr>
            <a:spLocks noGrp="1"/>
          </p:cNvSpPr>
          <p:nvPr>
            <p:ph type="title"/>
          </p:nvPr>
        </p:nvSpPr>
        <p:spPr>
          <a:xfrm>
            <a:off x="585758" y="-1171"/>
            <a:ext cx="11336364" cy="769622"/>
          </a:xfrm>
        </p:spPr>
        <p:txBody>
          <a:bodyPr/>
          <a:lstStyle/>
          <a:p>
            <a:r>
              <a:rPr lang="en-US" dirty="0"/>
              <a:t>Sourcing Project RFP – Supplier Compose Response for RFP</a:t>
            </a:r>
          </a:p>
        </p:txBody>
      </p:sp>
      <p:sp>
        <p:nvSpPr>
          <p:cNvPr id="9" name="Rectangle 8">
            <a:extLst>
              <a:ext uri="{FF2B5EF4-FFF2-40B4-BE49-F238E27FC236}">
                <a16:creationId xmlns:a16="http://schemas.microsoft.com/office/drawing/2014/main" id="{54E6371C-612C-4060-8332-0BC9345B1B78}"/>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7961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18</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At this step, supplier will have to answer to all the Questions within RFP</a:t>
            </a:r>
          </a:p>
          <a:p>
            <a:pPr marL="342900" indent="-342900">
              <a:buFont typeface="+mj-lt"/>
              <a:buAutoNum type="arabicPeriod"/>
            </a:pPr>
            <a:r>
              <a:rPr lang="en-US" sz="1400" dirty="0">
                <a:solidFill>
                  <a:schemeClr val="tx1"/>
                </a:solidFill>
              </a:rPr>
              <a:t>To further download the Bidding file go to &gt; </a:t>
            </a:r>
            <a:r>
              <a:rPr lang="en-US" sz="1400" b="1" dirty="0">
                <a:solidFill>
                  <a:schemeClr val="tx1"/>
                </a:solidFill>
              </a:rPr>
              <a:t>Excel Import</a:t>
            </a:r>
          </a:p>
        </p:txBody>
      </p:sp>
      <p:pic>
        <p:nvPicPr>
          <p:cNvPr id="3" name="Picture 2" descr="Graphical user interface, text, application, email&#10;&#10;Description automatically generated">
            <a:extLst>
              <a:ext uri="{FF2B5EF4-FFF2-40B4-BE49-F238E27FC236}">
                <a16:creationId xmlns:a16="http://schemas.microsoft.com/office/drawing/2014/main" id="{5327E28B-84C9-4F93-8B08-3744D1BCF9D5}"/>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797479"/>
            <a:ext cx="10795704" cy="4503192"/>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622B3068-726B-4780-89A8-EAF13239517A}"/>
              </a:ext>
            </a:extLst>
          </p:cNvPr>
          <p:cNvSpPr/>
          <p:nvPr/>
        </p:nvSpPr>
        <p:spPr>
          <a:xfrm>
            <a:off x="6905912" y="4917074"/>
            <a:ext cx="1016013" cy="198575"/>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6610485-8ACF-4633-A1B7-6F0FB257D64F}"/>
              </a:ext>
            </a:extLst>
          </p:cNvPr>
          <p:cNvSpPr>
            <a:spLocks noGrp="1"/>
          </p:cNvSpPr>
          <p:nvPr>
            <p:ph type="title"/>
          </p:nvPr>
        </p:nvSpPr>
        <p:spPr>
          <a:xfrm>
            <a:off x="585758" y="-1171"/>
            <a:ext cx="11336364" cy="769622"/>
          </a:xfrm>
        </p:spPr>
        <p:txBody>
          <a:bodyPr/>
          <a:lstStyle/>
          <a:p>
            <a:r>
              <a:rPr lang="en-US" dirty="0"/>
              <a:t>Sourcing Project RFP – Excel Import</a:t>
            </a:r>
          </a:p>
        </p:txBody>
      </p:sp>
      <p:sp>
        <p:nvSpPr>
          <p:cNvPr id="9" name="Rectangle 8">
            <a:extLst>
              <a:ext uri="{FF2B5EF4-FFF2-40B4-BE49-F238E27FC236}">
                <a16:creationId xmlns:a16="http://schemas.microsoft.com/office/drawing/2014/main" id="{C9E43A76-461C-4CEE-A60D-1A2D787D61F3}"/>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86618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19</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275415"/>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To download the Bidding file go to &gt; </a:t>
            </a:r>
            <a:r>
              <a:rPr lang="en-US" sz="1400" b="1" dirty="0">
                <a:solidFill>
                  <a:schemeClr val="tx1"/>
                </a:solidFill>
              </a:rPr>
              <a:t>Download Content </a:t>
            </a:r>
            <a:r>
              <a:rPr lang="en-US" sz="1400" dirty="0">
                <a:solidFill>
                  <a:schemeClr val="tx1"/>
                </a:solidFill>
              </a:rPr>
              <a:t>&gt; click on </a:t>
            </a:r>
            <a:r>
              <a:rPr lang="en-US" sz="1400" b="1" dirty="0">
                <a:solidFill>
                  <a:schemeClr val="tx1"/>
                </a:solidFill>
              </a:rPr>
              <a:t>Done</a:t>
            </a:r>
          </a:p>
          <a:p>
            <a:endParaRPr lang="en-US" sz="1400" b="1" dirty="0">
              <a:solidFill>
                <a:schemeClr val="tx1"/>
              </a:solidFill>
            </a:endParaRPr>
          </a:p>
          <a:p>
            <a:r>
              <a:rPr lang="en-US" sz="1400" dirty="0">
                <a:solidFill>
                  <a:schemeClr val="tx1"/>
                </a:solidFill>
              </a:rPr>
              <a:t>Go offline to the downloaded Bidding file(Cost </a:t>
            </a:r>
            <a:r>
              <a:rPr lang="en-US" sz="1400" dirty="0" err="1">
                <a:solidFill>
                  <a:schemeClr val="tx1"/>
                </a:solidFill>
              </a:rPr>
              <a:t>Breakdown_CBD</a:t>
            </a:r>
            <a:r>
              <a:rPr lang="en-US" sz="1400" dirty="0">
                <a:solidFill>
                  <a:schemeClr val="tx1"/>
                </a:solidFill>
              </a:rPr>
              <a:t>) to start adding details and quoting price for Materials as per RFP</a:t>
            </a:r>
          </a:p>
          <a:p>
            <a:r>
              <a:rPr lang="en-US" sz="1400" dirty="0">
                <a:solidFill>
                  <a:schemeClr val="tx1"/>
                </a:solidFill>
              </a:rPr>
              <a:t>Note : - once the bidding file is updated with quote price come back to this page and upload the file.</a:t>
            </a:r>
          </a:p>
        </p:txBody>
      </p:sp>
      <p:pic>
        <p:nvPicPr>
          <p:cNvPr id="6" name="Picture 5" descr="Graphical user interface, text, application, email&#10;&#10;Description automatically generated">
            <a:extLst>
              <a:ext uri="{FF2B5EF4-FFF2-40B4-BE49-F238E27FC236}">
                <a16:creationId xmlns:a16="http://schemas.microsoft.com/office/drawing/2014/main" id="{82FFCA57-A753-4DE0-B25A-FA6E9ACE3547}"/>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841829"/>
            <a:ext cx="10812570" cy="4437575"/>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BC563C53-9564-4371-AB38-0AF0590F5E44}"/>
              </a:ext>
            </a:extLst>
          </p:cNvPr>
          <p:cNvSpPr/>
          <p:nvPr/>
        </p:nvSpPr>
        <p:spPr>
          <a:xfrm>
            <a:off x="1284346" y="2658201"/>
            <a:ext cx="943897" cy="257569"/>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47C00FE-1212-4CCD-A2AA-430F30C52954}"/>
              </a:ext>
            </a:extLst>
          </p:cNvPr>
          <p:cNvSpPr>
            <a:spLocks noGrp="1"/>
          </p:cNvSpPr>
          <p:nvPr>
            <p:ph type="title"/>
          </p:nvPr>
        </p:nvSpPr>
        <p:spPr>
          <a:xfrm>
            <a:off x="585758" y="-1171"/>
            <a:ext cx="11336364" cy="769622"/>
          </a:xfrm>
        </p:spPr>
        <p:txBody>
          <a:bodyPr/>
          <a:lstStyle/>
          <a:p>
            <a:r>
              <a:rPr lang="en-US" dirty="0"/>
              <a:t>Sourcing Project RFP – Excel Import</a:t>
            </a:r>
          </a:p>
        </p:txBody>
      </p:sp>
      <p:sp>
        <p:nvSpPr>
          <p:cNvPr id="9" name="Rectangle 8">
            <a:extLst>
              <a:ext uri="{FF2B5EF4-FFF2-40B4-BE49-F238E27FC236}">
                <a16:creationId xmlns:a16="http://schemas.microsoft.com/office/drawing/2014/main" id="{0552EE47-0C20-484B-AA21-0BAC5A3CF9B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86304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58" y="42204"/>
            <a:ext cx="11339715" cy="769620"/>
          </a:xfrm>
        </p:spPr>
        <p:txBody>
          <a:bodyPr/>
          <a:lstStyle/>
          <a:p>
            <a:r>
              <a:rPr lang="en-US" dirty="0"/>
              <a:t>Introduction </a:t>
            </a:r>
          </a:p>
        </p:txBody>
      </p:sp>
      <p:sp>
        <p:nvSpPr>
          <p:cNvPr id="26" name="Espace réservé du numéro de diapositive 6"/>
          <p:cNvSpPr txBox="1">
            <a:spLocks/>
          </p:cNvSpPr>
          <p:nvPr/>
        </p:nvSpPr>
        <p:spPr>
          <a:xfrm>
            <a:off x="286938" y="6429676"/>
            <a:ext cx="359254" cy="22253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50E479-113E-469C-8F81-98591F2AF77F}" type="slidenum">
              <a:rPr lang="fr-FR" sz="1000" smtClean="0">
                <a:latin typeface="Century Gothic" panose="020B0502020202020204" pitchFamily="34" charset="0"/>
              </a:rPr>
              <a:t>2</a:t>
            </a:fld>
            <a:endParaRPr lang="fr-FR" sz="1000">
              <a:latin typeface="Century Gothic" panose="020B0502020202020204" pitchFamily="34" charset="0"/>
            </a:endParaRPr>
          </a:p>
        </p:txBody>
      </p:sp>
      <p:sp>
        <p:nvSpPr>
          <p:cNvPr id="3" name="BJPseudoFooter"/>
          <p:cNvSpPr txBox="1"/>
          <p:nvPr>
            <p:custDataLst>
              <p:tags r:id="rId2"/>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
        <p:nvSpPr>
          <p:cNvPr id="28" name="Rectangle 27">
            <a:extLst>
              <a:ext uri="{FF2B5EF4-FFF2-40B4-BE49-F238E27FC236}">
                <a16:creationId xmlns:a16="http://schemas.microsoft.com/office/drawing/2014/main" id="{584A3462-0C7C-4880-9D26-6042CD6DD0EC}"/>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
        <p:nvSpPr>
          <p:cNvPr id="4" name="Rectangle: Single Corner Snipped 3">
            <a:extLst>
              <a:ext uri="{FF2B5EF4-FFF2-40B4-BE49-F238E27FC236}">
                <a16:creationId xmlns:a16="http://schemas.microsoft.com/office/drawing/2014/main" id="{52E24347-A5A7-44B9-83DF-33B7FE416F22}"/>
              </a:ext>
            </a:extLst>
          </p:cNvPr>
          <p:cNvSpPr/>
          <p:nvPr/>
        </p:nvSpPr>
        <p:spPr>
          <a:xfrm>
            <a:off x="646192" y="689317"/>
            <a:ext cx="11049279" cy="5492800"/>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Dear Supplier,</a:t>
            </a:r>
          </a:p>
          <a:p>
            <a:endParaRPr lang="en-US" dirty="0">
              <a:solidFill>
                <a:schemeClr val="tx1"/>
              </a:solidFill>
            </a:endParaRPr>
          </a:p>
          <a:p>
            <a:r>
              <a:rPr lang="en-US" dirty="0">
                <a:solidFill>
                  <a:schemeClr val="tx1"/>
                </a:solidFill>
              </a:rPr>
              <a:t>Faurecia has launched </a:t>
            </a:r>
            <a:r>
              <a:rPr lang="en-US" b="1" dirty="0">
                <a:solidFill>
                  <a:schemeClr val="tx1"/>
                </a:solidFill>
              </a:rPr>
              <a:t>Ariba S2C</a:t>
            </a:r>
            <a:r>
              <a:rPr lang="en-US" dirty="0">
                <a:solidFill>
                  <a:schemeClr val="tx1"/>
                </a:solidFill>
              </a:rPr>
              <a:t>, a new world class digital tool for end to end management of all </a:t>
            </a:r>
            <a:r>
              <a:rPr lang="en-US" b="1" dirty="0">
                <a:solidFill>
                  <a:schemeClr val="tx1"/>
                </a:solidFill>
              </a:rPr>
              <a:t>Sourcing and Contract activities</a:t>
            </a:r>
            <a:r>
              <a:rPr lang="en-US" dirty="0">
                <a:solidFill>
                  <a:schemeClr val="tx1"/>
                </a:solidFill>
              </a:rPr>
              <a:t>. With this new tool we are aiming to reduce the offline manual tasks and optimize the cycle times in sourcing process. </a:t>
            </a:r>
          </a:p>
          <a:p>
            <a:r>
              <a:rPr lang="en-US" dirty="0">
                <a:solidFill>
                  <a:schemeClr val="tx1"/>
                </a:solidFill>
              </a:rPr>
              <a:t>This Booklet will help you to onboard on this new journey with us. It will guide you right from Account Creation to Receiving RFQs, sending your bid proposals and agreeing to NDA and LON documents. In this booklet you can find step–by–step process to be followed with reference screenshots and key information. You will also get information on the support channels available in case of any blocking points.</a:t>
            </a:r>
          </a:p>
          <a:p>
            <a:r>
              <a:rPr lang="en-US" dirty="0">
                <a:solidFill>
                  <a:schemeClr val="tx1"/>
                </a:solidFill>
              </a:rPr>
              <a:t>Hope that with this guidance you can navigate on Ariba platform with ease and perform the required steps in sourcing process.</a:t>
            </a:r>
          </a:p>
          <a:p>
            <a:endParaRPr lang="en-US" dirty="0">
              <a:solidFill>
                <a:schemeClr val="tx1"/>
              </a:solidFill>
            </a:endParaRPr>
          </a:p>
          <a:p>
            <a:r>
              <a:rPr lang="en-US" dirty="0">
                <a:solidFill>
                  <a:schemeClr val="tx1"/>
                </a:solidFill>
              </a:rPr>
              <a:t>With Best Regards,</a:t>
            </a:r>
          </a:p>
          <a:p>
            <a:r>
              <a:rPr lang="en-US" dirty="0">
                <a:solidFill>
                  <a:schemeClr val="tx1"/>
                </a:solidFill>
              </a:rPr>
              <a:t>Faurecia Group Purchasing</a:t>
            </a:r>
          </a:p>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87398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20</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2296919"/>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For further support on the CBD file on how to Read and Populate right data within you may contact the Responsible Faurecia Buyer</a:t>
            </a:r>
          </a:p>
        </p:txBody>
      </p:sp>
      <p:sp>
        <p:nvSpPr>
          <p:cNvPr id="10" name="Title 1">
            <a:extLst>
              <a:ext uri="{FF2B5EF4-FFF2-40B4-BE49-F238E27FC236}">
                <a16:creationId xmlns:a16="http://schemas.microsoft.com/office/drawing/2014/main" id="{B47C00FE-1212-4CCD-A2AA-430F30C52954}"/>
              </a:ext>
            </a:extLst>
          </p:cNvPr>
          <p:cNvSpPr>
            <a:spLocks noGrp="1"/>
          </p:cNvSpPr>
          <p:nvPr>
            <p:ph type="title"/>
          </p:nvPr>
        </p:nvSpPr>
        <p:spPr>
          <a:xfrm>
            <a:off x="585758" y="-1171"/>
            <a:ext cx="11336364" cy="769622"/>
          </a:xfrm>
        </p:spPr>
        <p:txBody>
          <a:bodyPr/>
          <a:lstStyle/>
          <a:p>
            <a:r>
              <a:rPr lang="en-US" dirty="0"/>
              <a:t>Sourcing Project RFP – Offline Cost Breakdown file update</a:t>
            </a:r>
          </a:p>
        </p:txBody>
      </p:sp>
      <p:sp>
        <p:nvSpPr>
          <p:cNvPr id="7" name="Rectangle 6">
            <a:extLst>
              <a:ext uri="{FF2B5EF4-FFF2-40B4-BE49-F238E27FC236}">
                <a16:creationId xmlns:a16="http://schemas.microsoft.com/office/drawing/2014/main" id="{1871077E-4DD5-4598-B79F-09E2E5F8F8EF}"/>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4492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21</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381149"/>
            <a:ext cx="10795704" cy="980316"/>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a:p>
            <a:pPr marL="342900" indent="-342900">
              <a:buFont typeface="+mj-lt"/>
              <a:buAutoNum type="arabicPeriod"/>
            </a:pPr>
            <a:r>
              <a:rPr lang="en-US" sz="1400" dirty="0">
                <a:solidFill>
                  <a:schemeClr val="tx1"/>
                </a:solidFill>
              </a:rPr>
              <a:t>To further Submit your proposal to the Faurecia Buyer Access the Event and Upload the Bidding file, go to &gt; </a:t>
            </a:r>
            <a:r>
              <a:rPr lang="en-US" sz="1400" b="1" dirty="0">
                <a:solidFill>
                  <a:schemeClr val="tx1"/>
                </a:solidFill>
              </a:rPr>
              <a:t>Excel Import</a:t>
            </a:r>
          </a:p>
        </p:txBody>
      </p:sp>
      <p:pic>
        <p:nvPicPr>
          <p:cNvPr id="3" name="Picture 2" descr="Graphical user interface, text, application, email&#10;&#10;Description automatically generated">
            <a:extLst>
              <a:ext uri="{FF2B5EF4-FFF2-40B4-BE49-F238E27FC236}">
                <a16:creationId xmlns:a16="http://schemas.microsoft.com/office/drawing/2014/main" id="{5327E28B-84C9-4F93-8B08-3744D1BCF9D5}"/>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797479"/>
            <a:ext cx="10795704" cy="4503192"/>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622B3068-726B-4780-89A8-EAF13239517A}"/>
              </a:ext>
            </a:extLst>
          </p:cNvPr>
          <p:cNvSpPr/>
          <p:nvPr/>
        </p:nvSpPr>
        <p:spPr>
          <a:xfrm>
            <a:off x="6905912" y="4917074"/>
            <a:ext cx="1016013" cy="198575"/>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6610485-8ACF-4633-A1B7-6F0FB257D64F}"/>
              </a:ext>
            </a:extLst>
          </p:cNvPr>
          <p:cNvSpPr>
            <a:spLocks noGrp="1"/>
          </p:cNvSpPr>
          <p:nvPr>
            <p:ph type="title"/>
          </p:nvPr>
        </p:nvSpPr>
        <p:spPr>
          <a:xfrm>
            <a:off x="585758" y="-1171"/>
            <a:ext cx="11336364" cy="769622"/>
          </a:xfrm>
        </p:spPr>
        <p:txBody>
          <a:bodyPr/>
          <a:lstStyle/>
          <a:p>
            <a:r>
              <a:rPr lang="en-US" dirty="0"/>
              <a:t>Sourcing Project RFP – Excel Import</a:t>
            </a:r>
          </a:p>
        </p:txBody>
      </p:sp>
      <p:sp>
        <p:nvSpPr>
          <p:cNvPr id="9" name="Rectangle 8">
            <a:extLst>
              <a:ext uri="{FF2B5EF4-FFF2-40B4-BE49-F238E27FC236}">
                <a16:creationId xmlns:a16="http://schemas.microsoft.com/office/drawing/2014/main" id="{81FB21D2-325C-4FAD-87E5-84244CDA972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87892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22</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324645"/>
            <a:ext cx="10795373" cy="1064955"/>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To Upload the Bidding file go to &gt; </a:t>
            </a:r>
            <a:r>
              <a:rPr lang="en-US" sz="1400" b="1" dirty="0">
                <a:solidFill>
                  <a:schemeClr val="tx1"/>
                </a:solidFill>
              </a:rPr>
              <a:t>Choose File</a:t>
            </a:r>
            <a:r>
              <a:rPr lang="en-US" sz="1400" dirty="0">
                <a:solidFill>
                  <a:schemeClr val="tx1"/>
                </a:solidFill>
              </a:rPr>
              <a:t>&gt; click on </a:t>
            </a:r>
            <a:r>
              <a:rPr lang="en-US" sz="1400" b="1" dirty="0">
                <a:solidFill>
                  <a:schemeClr val="tx1"/>
                </a:solidFill>
              </a:rPr>
              <a:t>Upload</a:t>
            </a:r>
          </a:p>
        </p:txBody>
      </p:sp>
      <p:pic>
        <p:nvPicPr>
          <p:cNvPr id="6" name="Picture 5" descr="Graphical user interface, text, application, email&#10;&#10;Description automatically generated">
            <a:extLst>
              <a:ext uri="{FF2B5EF4-FFF2-40B4-BE49-F238E27FC236}">
                <a16:creationId xmlns:a16="http://schemas.microsoft.com/office/drawing/2014/main" id="{82FFCA57-A753-4DE0-B25A-FA6E9ACE3547}"/>
              </a:ext>
            </a:extLst>
          </p:cNvPr>
          <p:cNvPicPr>
            <a:picLocks noChangeAspect="1"/>
          </p:cNvPicPr>
          <p:nvPr/>
        </p:nvPicPr>
        <p:blipFill rotWithShape="1">
          <a:blip r:embed="rId4">
            <a:extLst>
              <a:ext uri="{28A0092B-C50C-407E-A947-70E740481C1C}">
                <a14:useLocalDpi xmlns:a14="http://schemas.microsoft.com/office/drawing/2010/main" val="0"/>
              </a:ext>
            </a:extLst>
          </a:blip>
          <a:srcRect b="6399"/>
          <a:stretch/>
        </p:blipFill>
        <p:spPr>
          <a:xfrm>
            <a:off x="585758" y="841829"/>
            <a:ext cx="10812570" cy="4437575"/>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BC563C53-9564-4371-AB38-0AF0590F5E44}"/>
              </a:ext>
            </a:extLst>
          </p:cNvPr>
          <p:cNvSpPr/>
          <p:nvPr/>
        </p:nvSpPr>
        <p:spPr>
          <a:xfrm>
            <a:off x="1225352" y="3089923"/>
            <a:ext cx="943897" cy="257569"/>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47C00FE-1212-4CCD-A2AA-430F30C52954}"/>
              </a:ext>
            </a:extLst>
          </p:cNvPr>
          <p:cNvSpPr>
            <a:spLocks noGrp="1"/>
          </p:cNvSpPr>
          <p:nvPr>
            <p:ph type="title"/>
          </p:nvPr>
        </p:nvSpPr>
        <p:spPr>
          <a:xfrm>
            <a:off x="585758" y="-1171"/>
            <a:ext cx="11336364" cy="769622"/>
          </a:xfrm>
        </p:spPr>
        <p:txBody>
          <a:bodyPr/>
          <a:lstStyle/>
          <a:p>
            <a:r>
              <a:rPr lang="en-US" dirty="0"/>
              <a:t>Sourcing Project RFP – Excel Import</a:t>
            </a:r>
          </a:p>
        </p:txBody>
      </p:sp>
      <p:sp>
        <p:nvSpPr>
          <p:cNvPr id="9" name="Rectangle 8">
            <a:extLst>
              <a:ext uri="{FF2B5EF4-FFF2-40B4-BE49-F238E27FC236}">
                <a16:creationId xmlns:a16="http://schemas.microsoft.com/office/drawing/2014/main" id="{2E6B770C-BA75-49A8-923B-B9E519D2E288}"/>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077423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23</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275415"/>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the file has been uploaded successfully click on </a:t>
            </a:r>
            <a:r>
              <a:rPr lang="en-US" sz="1400" b="1" dirty="0">
                <a:solidFill>
                  <a:schemeClr val="tx1"/>
                </a:solidFill>
              </a:rPr>
              <a:t>“Update Totals” </a:t>
            </a:r>
            <a:r>
              <a:rPr lang="en-US" sz="1400" dirty="0">
                <a:solidFill>
                  <a:schemeClr val="tx1"/>
                </a:solidFill>
              </a:rPr>
              <a:t>to view the pricing on the screen</a:t>
            </a:r>
          </a:p>
          <a:p>
            <a:pPr marL="342900" indent="-342900">
              <a:buFont typeface="+mj-lt"/>
              <a:buAutoNum type="arabicPeriod"/>
            </a:pPr>
            <a:r>
              <a:rPr lang="en-US" sz="1400" dirty="0">
                <a:solidFill>
                  <a:schemeClr val="tx1"/>
                </a:solidFill>
              </a:rPr>
              <a:t>To Submit the Bid Click on “</a:t>
            </a:r>
            <a:r>
              <a:rPr lang="en-US" sz="1400" b="1" dirty="0">
                <a:solidFill>
                  <a:schemeClr val="tx1"/>
                </a:solidFill>
              </a:rPr>
              <a:t>Submit Entire Response”</a:t>
            </a:r>
          </a:p>
        </p:txBody>
      </p:sp>
      <p:pic>
        <p:nvPicPr>
          <p:cNvPr id="3" name="Picture 2" descr="Graphical user interface, text, application, email&#10;&#10;Description automatically generated">
            <a:extLst>
              <a:ext uri="{FF2B5EF4-FFF2-40B4-BE49-F238E27FC236}">
                <a16:creationId xmlns:a16="http://schemas.microsoft.com/office/drawing/2014/main" id="{F704669B-A648-4F66-854B-DCD445A0E5BB}"/>
              </a:ext>
            </a:extLst>
          </p:cNvPr>
          <p:cNvPicPr>
            <a:picLocks noChangeAspect="1"/>
          </p:cNvPicPr>
          <p:nvPr/>
        </p:nvPicPr>
        <p:blipFill rotWithShape="1">
          <a:blip r:embed="rId4">
            <a:extLst>
              <a:ext uri="{28A0092B-C50C-407E-A947-70E740481C1C}">
                <a14:useLocalDpi xmlns:a14="http://schemas.microsoft.com/office/drawing/2010/main" val="0"/>
              </a:ext>
            </a:extLst>
          </a:blip>
          <a:srcRect b="11315"/>
          <a:stretch/>
        </p:blipFill>
        <p:spPr>
          <a:xfrm>
            <a:off x="585758" y="782965"/>
            <a:ext cx="10812570" cy="4512424"/>
          </a:xfrm>
          <a:prstGeom prst="rect">
            <a:avLst/>
          </a:prstGeom>
          <a:effectLst>
            <a:outerShdw blurRad="63500" sx="102000" sy="102000" algn="ctr" rotWithShape="0">
              <a:prstClr val="black">
                <a:alpha val="40000"/>
              </a:prstClr>
            </a:outerShdw>
          </a:effectLst>
        </p:spPr>
      </p:pic>
      <p:sp>
        <p:nvSpPr>
          <p:cNvPr id="10" name="Title 1">
            <a:extLst>
              <a:ext uri="{FF2B5EF4-FFF2-40B4-BE49-F238E27FC236}">
                <a16:creationId xmlns:a16="http://schemas.microsoft.com/office/drawing/2014/main" id="{52786111-899F-47A7-B01F-9B78ACEBE9E6}"/>
              </a:ext>
            </a:extLst>
          </p:cNvPr>
          <p:cNvSpPr>
            <a:spLocks noGrp="1"/>
          </p:cNvSpPr>
          <p:nvPr>
            <p:ph type="title"/>
          </p:nvPr>
        </p:nvSpPr>
        <p:spPr>
          <a:xfrm>
            <a:off x="585758" y="-1171"/>
            <a:ext cx="11336364" cy="769622"/>
          </a:xfrm>
        </p:spPr>
        <p:txBody>
          <a:bodyPr/>
          <a:lstStyle/>
          <a:p>
            <a:r>
              <a:rPr lang="en-US" dirty="0"/>
              <a:t>Sourcing Project RFP – Submit Entire Response</a:t>
            </a:r>
          </a:p>
        </p:txBody>
      </p:sp>
      <p:sp>
        <p:nvSpPr>
          <p:cNvPr id="9" name="Rectangle: Rounded Corners 8">
            <a:extLst>
              <a:ext uri="{FF2B5EF4-FFF2-40B4-BE49-F238E27FC236}">
                <a16:creationId xmlns:a16="http://schemas.microsoft.com/office/drawing/2014/main" id="{704AD31D-D8D7-4AD1-9365-6555FA5F0D77}"/>
              </a:ext>
            </a:extLst>
          </p:cNvPr>
          <p:cNvSpPr/>
          <p:nvPr/>
        </p:nvSpPr>
        <p:spPr>
          <a:xfrm>
            <a:off x="3478905" y="4784585"/>
            <a:ext cx="1022757" cy="265716"/>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4E7D6A72-95FD-4C05-8AF8-5542BED3ABC2}"/>
              </a:ext>
            </a:extLst>
          </p:cNvPr>
          <p:cNvSpPr/>
          <p:nvPr/>
        </p:nvSpPr>
        <p:spPr>
          <a:xfrm>
            <a:off x="1923144" y="4777935"/>
            <a:ext cx="1555761" cy="272812"/>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CF4DDEA-00DE-409E-9DA7-2FB6C9D126F1}"/>
              </a:ext>
            </a:extLst>
          </p:cNvPr>
          <p:cNvSpPr/>
          <p:nvPr/>
        </p:nvSpPr>
        <p:spPr>
          <a:xfrm rot="10800000" flipV="1">
            <a:off x="3435448" y="4537962"/>
            <a:ext cx="369890" cy="319841"/>
          </a:xfrm>
          <a:prstGeom prst="ellipse">
            <a:avLst/>
          </a:prstGeom>
          <a:solidFill>
            <a:srgbClr val="92D050"/>
          </a:solid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1</a:t>
            </a:r>
          </a:p>
        </p:txBody>
      </p:sp>
      <p:sp>
        <p:nvSpPr>
          <p:cNvPr id="13" name="Oval 12">
            <a:extLst>
              <a:ext uri="{FF2B5EF4-FFF2-40B4-BE49-F238E27FC236}">
                <a16:creationId xmlns:a16="http://schemas.microsoft.com/office/drawing/2014/main" id="{F08A8B8C-1CAB-4109-882E-4CB0766891D3}"/>
              </a:ext>
            </a:extLst>
          </p:cNvPr>
          <p:cNvSpPr/>
          <p:nvPr/>
        </p:nvSpPr>
        <p:spPr>
          <a:xfrm rot="10800000" flipV="1">
            <a:off x="1738199" y="4537962"/>
            <a:ext cx="369890" cy="319841"/>
          </a:xfrm>
          <a:prstGeom prst="ellipse">
            <a:avLst/>
          </a:prstGeom>
          <a:solidFill>
            <a:srgbClr val="92D050"/>
          </a:solid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schemeClr val="tx1"/>
                </a:solidFill>
              </a:rPr>
              <a:t>2</a:t>
            </a:r>
          </a:p>
        </p:txBody>
      </p:sp>
      <p:sp>
        <p:nvSpPr>
          <p:cNvPr id="14" name="Rectangle 13">
            <a:extLst>
              <a:ext uri="{FF2B5EF4-FFF2-40B4-BE49-F238E27FC236}">
                <a16:creationId xmlns:a16="http://schemas.microsoft.com/office/drawing/2014/main" id="{181CEDC0-106B-45E1-A147-3261C3435302}"/>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00964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24</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Click on </a:t>
            </a:r>
            <a:r>
              <a:rPr lang="en-US" sz="1400" b="1" dirty="0">
                <a:solidFill>
                  <a:schemeClr val="tx1"/>
                </a:solidFill>
              </a:rPr>
              <a:t>“OK” </a:t>
            </a:r>
            <a:r>
              <a:rPr lang="en-US" sz="1400" dirty="0">
                <a:solidFill>
                  <a:schemeClr val="tx1"/>
                </a:solidFill>
              </a:rPr>
              <a:t>to submit</a:t>
            </a:r>
          </a:p>
        </p:txBody>
      </p:sp>
      <p:pic>
        <p:nvPicPr>
          <p:cNvPr id="6" name="Picture 5" descr="A screenshot of a computer&#10;&#10;Description automatically generated">
            <a:extLst>
              <a:ext uri="{FF2B5EF4-FFF2-40B4-BE49-F238E27FC236}">
                <a16:creationId xmlns:a16="http://schemas.microsoft.com/office/drawing/2014/main" id="{641D1968-7FA3-4997-A982-B8289BFA7A14}"/>
              </a:ext>
            </a:extLst>
          </p:cNvPr>
          <p:cNvPicPr>
            <a:picLocks noChangeAspect="1"/>
          </p:cNvPicPr>
          <p:nvPr/>
        </p:nvPicPr>
        <p:blipFill rotWithShape="1">
          <a:blip r:embed="rId4">
            <a:extLst>
              <a:ext uri="{28A0092B-C50C-407E-A947-70E740481C1C}">
                <a14:useLocalDpi xmlns:a14="http://schemas.microsoft.com/office/drawing/2010/main" val="0"/>
              </a:ext>
            </a:extLst>
          </a:blip>
          <a:srcRect b="11315"/>
          <a:stretch/>
        </p:blipFill>
        <p:spPr>
          <a:xfrm>
            <a:off x="585758" y="827314"/>
            <a:ext cx="10795704" cy="4453561"/>
          </a:xfrm>
          <a:prstGeom prst="rect">
            <a:avLst/>
          </a:prstGeom>
          <a:effectLst>
            <a:outerShdw blurRad="63500" sx="102000" sy="102000" algn="ctr" rotWithShape="0">
              <a:prstClr val="black">
                <a:alpha val="40000"/>
              </a:prstClr>
            </a:outerShdw>
          </a:effectLst>
        </p:spPr>
      </p:pic>
      <p:sp>
        <p:nvSpPr>
          <p:cNvPr id="10" name="Title 1">
            <a:extLst>
              <a:ext uri="{FF2B5EF4-FFF2-40B4-BE49-F238E27FC236}">
                <a16:creationId xmlns:a16="http://schemas.microsoft.com/office/drawing/2014/main" id="{92E17390-9A83-4D1C-92DF-26D2D79F8086}"/>
              </a:ext>
            </a:extLst>
          </p:cNvPr>
          <p:cNvSpPr>
            <a:spLocks noGrp="1"/>
          </p:cNvSpPr>
          <p:nvPr>
            <p:ph type="title"/>
          </p:nvPr>
        </p:nvSpPr>
        <p:spPr>
          <a:xfrm>
            <a:off x="585758" y="-1171"/>
            <a:ext cx="11336364" cy="769622"/>
          </a:xfrm>
        </p:spPr>
        <p:txBody>
          <a:bodyPr/>
          <a:lstStyle/>
          <a:p>
            <a:r>
              <a:rPr lang="en-US" dirty="0"/>
              <a:t>Sourcing Project RFP – Submit Entire Response</a:t>
            </a:r>
          </a:p>
        </p:txBody>
      </p:sp>
      <p:sp>
        <p:nvSpPr>
          <p:cNvPr id="9" name="Rectangle 8">
            <a:extLst>
              <a:ext uri="{FF2B5EF4-FFF2-40B4-BE49-F238E27FC236}">
                <a16:creationId xmlns:a16="http://schemas.microsoft.com/office/drawing/2014/main" id="{E73ABCFF-61A8-4FE3-81DE-A2878D2EAB7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992063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B251-D9EE-4CE9-A4C5-A75955F46679}"/>
              </a:ext>
            </a:extLst>
          </p:cNvPr>
          <p:cNvSpPr>
            <a:spLocks noGrp="1"/>
          </p:cNvSpPr>
          <p:nvPr>
            <p:ph type="title"/>
          </p:nvPr>
        </p:nvSpPr>
        <p:spPr/>
        <p:txBody>
          <a:bodyPr/>
          <a:lstStyle/>
          <a:p>
            <a:r>
              <a:rPr lang="pt-PT" dirty="0"/>
              <a:t>Resquest for Quotation lifecycle</a:t>
            </a:r>
            <a:endParaRPr lang="en-US" dirty="0"/>
          </a:p>
        </p:txBody>
      </p:sp>
      <p:sp>
        <p:nvSpPr>
          <p:cNvPr id="3" name="Content Placeholder 2">
            <a:extLst>
              <a:ext uri="{FF2B5EF4-FFF2-40B4-BE49-F238E27FC236}">
                <a16:creationId xmlns:a16="http://schemas.microsoft.com/office/drawing/2014/main" id="{634C8AF5-CB90-42BA-B52F-F335358E2078}"/>
              </a:ext>
            </a:extLst>
          </p:cNvPr>
          <p:cNvSpPr>
            <a:spLocks noGrp="1"/>
          </p:cNvSpPr>
          <p:nvPr>
            <p:ph idx="1"/>
          </p:nvPr>
        </p:nvSpPr>
        <p:spPr>
          <a:xfrm>
            <a:off x="585758" y="1825625"/>
            <a:ext cx="11336359" cy="2782300"/>
          </a:xfrm>
        </p:spPr>
        <p:txBody>
          <a:bodyPr/>
          <a:lstStyle/>
          <a:p>
            <a:pPr lvl="0">
              <a:buClr>
                <a:srgbClr val="FA0057"/>
              </a:buClr>
              <a:defRPr/>
            </a:pPr>
            <a:r>
              <a:rPr lang="en-US" dirty="0">
                <a:solidFill>
                  <a:srgbClr val="003684"/>
                </a:solidFill>
              </a:rPr>
              <a:t>During remaining bid period, RFQ is in status “open” and can be revised</a:t>
            </a:r>
          </a:p>
          <a:p>
            <a:pPr lvl="0">
              <a:buClr>
                <a:srgbClr val="FA0057"/>
              </a:buClr>
              <a:defRPr/>
            </a:pPr>
            <a:r>
              <a:rPr lang="en-US" dirty="0">
                <a:solidFill>
                  <a:srgbClr val="003684"/>
                </a:solidFill>
              </a:rPr>
              <a:t>RFP event should be stopped by Faurecia Buyer to allow it to enter the “Award phase”. Then RFP status is “Pending selection”</a:t>
            </a:r>
          </a:p>
          <a:p>
            <a:pPr lvl="0">
              <a:buClr>
                <a:srgbClr val="FA0057"/>
              </a:buClr>
              <a:defRPr/>
            </a:pPr>
            <a:r>
              <a:rPr lang="en-US" dirty="0">
                <a:solidFill>
                  <a:srgbClr val="003684"/>
                </a:solidFill>
              </a:rPr>
              <a:t>In certain circumstance, Faurecia is able to re-open the event giving possibility to do revision.</a:t>
            </a:r>
          </a:p>
          <a:p>
            <a:pPr lvl="0">
              <a:buClr>
                <a:srgbClr val="FA0057"/>
              </a:buClr>
              <a:defRPr/>
            </a:pPr>
            <a:endParaRPr lang="en-US" b="0" dirty="0">
              <a:solidFill>
                <a:srgbClr val="003684"/>
              </a:solidFill>
            </a:endParaRPr>
          </a:p>
          <a:p>
            <a:pPr marL="0" lvl="0" indent="0">
              <a:buClr>
                <a:srgbClr val="FA0057"/>
              </a:buClr>
              <a:buNone/>
              <a:defRPr/>
            </a:pPr>
            <a:r>
              <a:rPr lang="en-US" b="0" dirty="0">
                <a:solidFill>
                  <a:srgbClr val="003684"/>
                </a:solidFill>
              </a:rPr>
              <a:t>For any </a:t>
            </a:r>
            <a:r>
              <a:rPr lang="en-US" dirty="0">
                <a:solidFill>
                  <a:srgbClr val="003684"/>
                </a:solidFill>
              </a:rPr>
              <a:t>technical support </a:t>
            </a:r>
            <a:r>
              <a:rPr lang="en-US" b="0" dirty="0">
                <a:solidFill>
                  <a:srgbClr val="003684"/>
                </a:solidFill>
              </a:rPr>
              <a:t>please contact </a:t>
            </a:r>
            <a:r>
              <a:rPr lang="en-US" dirty="0">
                <a:solidFill>
                  <a:srgbClr val="003684"/>
                </a:solidFill>
              </a:rPr>
              <a:t>Ariba Support</a:t>
            </a:r>
          </a:p>
          <a:p>
            <a:pPr marL="0" lvl="0" indent="0">
              <a:buClr>
                <a:srgbClr val="FA0057"/>
              </a:buClr>
              <a:buNone/>
              <a:defRPr/>
            </a:pPr>
            <a:r>
              <a:rPr lang="en-US" b="0" dirty="0">
                <a:solidFill>
                  <a:srgbClr val="003684"/>
                </a:solidFill>
              </a:rPr>
              <a:t>For any </a:t>
            </a:r>
            <a:r>
              <a:rPr lang="en-US" dirty="0">
                <a:solidFill>
                  <a:srgbClr val="003684"/>
                </a:solidFill>
              </a:rPr>
              <a:t>questions on content of request </a:t>
            </a:r>
            <a:r>
              <a:rPr lang="en-US" b="0" dirty="0">
                <a:solidFill>
                  <a:srgbClr val="003684"/>
                </a:solidFill>
              </a:rPr>
              <a:t>please contact the </a:t>
            </a:r>
            <a:r>
              <a:rPr lang="en-US" dirty="0">
                <a:solidFill>
                  <a:srgbClr val="003684"/>
                </a:solidFill>
              </a:rPr>
              <a:t>requester</a:t>
            </a:r>
          </a:p>
          <a:p>
            <a:pPr marL="0" lvl="0" indent="0">
              <a:buClr>
                <a:srgbClr val="FA0057"/>
              </a:buClr>
              <a:buNone/>
              <a:defRPr/>
            </a:pPr>
            <a:r>
              <a:rPr lang="en-US" b="0" dirty="0">
                <a:solidFill>
                  <a:srgbClr val="003684"/>
                </a:solidFill>
              </a:rPr>
              <a:t>As last option of support, we are listing a Faurecia Support contacts</a:t>
            </a:r>
            <a:endParaRPr lang="en-US" b="0" dirty="0">
              <a:solidFill>
                <a:srgbClr val="003684"/>
              </a:solidFill>
              <a:latin typeface="Century Gothic" panose="020B0502020202020204" pitchFamily="34" charset="0"/>
            </a:endParaRPr>
          </a:p>
          <a:p>
            <a:endParaRPr lang="en-US" dirty="0"/>
          </a:p>
        </p:txBody>
      </p:sp>
      <p:sp>
        <p:nvSpPr>
          <p:cNvPr id="4" name="Slide Number Placeholder 3">
            <a:extLst>
              <a:ext uri="{FF2B5EF4-FFF2-40B4-BE49-F238E27FC236}">
                <a16:creationId xmlns:a16="http://schemas.microsoft.com/office/drawing/2014/main" id="{0C3F0699-4E37-4888-9909-20B0B1C7BBF4}"/>
              </a:ext>
            </a:extLst>
          </p:cNvPr>
          <p:cNvSpPr>
            <a:spLocks noGrp="1"/>
          </p:cNvSpPr>
          <p:nvPr>
            <p:ph type="sldNum" sz="quarter" idx="12"/>
          </p:nvPr>
        </p:nvSpPr>
        <p:spPr/>
        <p:txBody>
          <a:bodyPr/>
          <a:lstStyle/>
          <a:p>
            <a:fld id="{233B3670-7CFA-4AE8-BD91-982E0BBFB5F8}" type="slidenum">
              <a:rPr lang="fr-FR" smtClean="0"/>
              <a:t>25</a:t>
            </a:fld>
            <a:endParaRPr lang="fr-FR" dirty="0"/>
          </a:p>
        </p:txBody>
      </p:sp>
      <p:sp>
        <p:nvSpPr>
          <p:cNvPr id="5" name="BJPseudoFooter">
            <a:extLst>
              <a:ext uri="{FF2B5EF4-FFF2-40B4-BE49-F238E27FC236}">
                <a16:creationId xmlns:a16="http://schemas.microsoft.com/office/drawing/2014/main" id="{E0E441FD-E0BC-45E3-A472-600B96BF278F}"/>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7" name="Rectangle 6">
            <a:extLst>
              <a:ext uri="{FF2B5EF4-FFF2-40B4-BE49-F238E27FC236}">
                <a16:creationId xmlns:a16="http://schemas.microsoft.com/office/drawing/2014/main" id="{F5DC4C3B-1D98-409B-9551-98E401C893AB}"/>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extLst>
      <p:ext uri="{BB962C8B-B14F-4D97-AF65-F5344CB8AC3E}">
        <p14:creationId xmlns:p14="http://schemas.microsoft.com/office/powerpoint/2010/main" val="46619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JPseudoFooter">
            <a:extLst>
              <a:ext uri="{FF2B5EF4-FFF2-40B4-BE49-F238E27FC236}">
                <a16:creationId xmlns:a16="http://schemas.microsoft.com/office/drawing/2014/main" id="{665949E6-49DB-4B3E-A888-982CFE3C4564}"/>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Titre 1">
            <a:extLst>
              <a:ext uri="{FF2B5EF4-FFF2-40B4-BE49-F238E27FC236}">
                <a16:creationId xmlns:a16="http://schemas.microsoft.com/office/drawing/2014/main" id="{C33D5CBE-06E1-4324-BF1C-CF67779CBA84}"/>
              </a:ext>
            </a:extLst>
          </p:cNvPr>
          <p:cNvSpPr txBox="1">
            <a:spLocks/>
          </p:cNvSpPr>
          <p:nvPr/>
        </p:nvSpPr>
        <p:spPr>
          <a:xfrm>
            <a:off x="3179298" y="2468418"/>
            <a:ext cx="5838093" cy="1566510"/>
          </a:xfrm>
          <a:prstGeom prst="rect">
            <a:avLst/>
          </a:prstGeom>
        </p:spPr>
        <p:txBody>
          <a:bodyPr vert="horz" wrap="square" lIns="0" tIns="36000" rIns="72000" bIns="36000" rtlCol="0" anchor="ctr">
            <a:noAutofit/>
          </a:bodyPr>
          <a:lstStyle>
            <a:lvl1pPr algn="l" defTabSz="914400" rtl="0" eaLnBrk="1" latinLnBrk="0" hangingPunct="1">
              <a:lnSpc>
                <a:spcPct val="100000"/>
              </a:lnSpc>
              <a:spcBef>
                <a:spcPct val="0"/>
              </a:spcBef>
              <a:buNone/>
              <a:defRPr lang="fr-FR" sz="2400" b="1" kern="1200" dirty="0">
                <a:solidFill>
                  <a:srgbClr val="0070C0"/>
                </a:solidFill>
                <a:latin typeface="Malgun Gothic" panose="020B0503020000020004" pitchFamily="34" charset="-127"/>
                <a:ea typeface="Malgun Gothic" panose="020B0503020000020004" pitchFamily="34" charset="-127"/>
                <a:cs typeface="+mn-cs"/>
              </a:defRPr>
            </a:lvl1pPr>
          </a:lstStyle>
          <a:p>
            <a:r>
              <a:rPr lang="en-US" sz="2800" dirty="0">
                <a:solidFill>
                  <a:schemeClr val="accent2"/>
                </a:solidFill>
              </a:rPr>
              <a:t>How to Sign a contract in Ariba</a:t>
            </a:r>
          </a:p>
        </p:txBody>
      </p:sp>
    </p:spTree>
    <p:extLst>
      <p:ext uri="{BB962C8B-B14F-4D97-AF65-F5344CB8AC3E}">
        <p14:creationId xmlns:p14="http://schemas.microsoft.com/office/powerpoint/2010/main" val="229710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C09463-F1BC-47E0-851D-05CFDF14DBE4}"/>
              </a:ext>
            </a:extLst>
          </p:cNvPr>
          <p:cNvPicPr/>
          <p:nvPr/>
        </p:nvPicPr>
        <p:blipFill>
          <a:blip r:embed="rId5"/>
          <a:stretch>
            <a:fillRect/>
          </a:stretch>
        </p:blipFill>
        <p:spPr>
          <a:xfrm>
            <a:off x="552383" y="978311"/>
            <a:ext cx="11187305" cy="418712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33B3670-7CFA-4AE8-BD91-982E0BBFB5F8}" type="slidenum">
              <a:rPr lang="fr-FR" smtClean="0"/>
              <a:t>27</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Supplier receives the Email</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1168920" cy="814134"/>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Supplier contact will access the Final LON document </a:t>
            </a:r>
            <a:r>
              <a:rPr lang="en-US" sz="1400" b="1" dirty="0">
                <a:solidFill>
                  <a:schemeClr val="tx1"/>
                </a:solidFill>
              </a:rPr>
              <a:t>directly from email received after business award</a:t>
            </a:r>
          </a:p>
          <a:p>
            <a:pPr marL="342900" indent="-342900">
              <a:buFont typeface="+mj-lt"/>
              <a:buAutoNum type="arabicPeriod"/>
            </a:pPr>
            <a:r>
              <a:rPr lang="en-US" sz="1400" dirty="0">
                <a:solidFill>
                  <a:schemeClr val="tx1"/>
                </a:solidFill>
              </a:rPr>
              <a:t>Click on review Document to proceed</a:t>
            </a:r>
          </a:p>
        </p:txBody>
      </p:sp>
      <p:sp>
        <p:nvSpPr>
          <p:cNvPr id="14" name="Speech Bubble: Rectangle with Corners Rounded 13">
            <a:extLst>
              <a:ext uri="{FF2B5EF4-FFF2-40B4-BE49-F238E27FC236}">
                <a16:creationId xmlns:a16="http://schemas.microsoft.com/office/drawing/2014/main" id="{D3EC074F-7D08-4FEB-8811-645DA7787E33}"/>
              </a:ext>
            </a:extLst>
          </p:cNvPr>
          <p:cNvSpPr/>
          <p:nvPr/>
        </p:nvSpPr>
        <p:spPr>
          <a:xfrm>
            <a:off x="8919282" y="3434382"/>
            <a:ext cx="1402875" cy="514766"/>
          </a:xfrm>
          <a:prstGeom prst="wedgeRoundRectCallout">
            <a:avLst>
              <a:gd name="adj1" fmla="val -183582"/>
              <a:gd name="adj2" fmla="val -13373"/>
              <a:gd name="adj3" fmla="val 16667"/>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To access the Final LON document</a:t>
            </a:r>
          </a:p>
        </p:txBody>
      </p:sp>
      <p:sp>
        <p:nvSpPr>
          <p:cNvPr id="2" name="Footer Placeholder 1">
            <a:extLst>
              <a:ext uri="{FF2B5EF4-FFF2-40B4-BE49-F238E27FC236}">
                <a16:creationId xmlns:a16="http://schemas.microsoft.com/office/drawing/2014/main" id="{DFE8C5C0-25ED-45C2-8FAE-C1A88EFE93CE}"/>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34825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EE329-2DD3-4927-BA94-BA420D5913BD}"/>
              </a:ext>
            </a:extLst>
          </p:cNvPr>
          <p:cNvPicPr/>
          <p:nvPr/>
        </p:nvPicPr>
        <p:blipFill>
          <a:blip r:embed="rId5"/>
          <a:stretch>
            <a:fillRect/>
          </a:stretch>
        </p:blipFill>
        <p:spPr>
          <a:xfrm>
            <a:off x="585758" y="978311"/>
            <a:ext cx="11020484" cy="442738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33B3670-7CFA-4AE8-BD91-982E0BBFB5F8}" type="slidenum">
              <a:rPr lang="fr-FR" smtClean="0"/>
              <a:t>28</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Redirected to DocuSign</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7" y="5485275"/>
            <a:ext cx="11020483" cy="814134"/>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clicking on review document it will automatically redirect to the DocuSign for signing the LON document</a:t>
            </a:r>
          </a:p>
          <a:p>
            <a:pPr marL="342900" indent="-342900">
              <a:buFont typeface="+mj-lt"/>
              <a:buAutoNum type="arabicPeriod"/>
            </a:pPr>
            <a:r>
              <a:rPr lang="en-US" sz="1400" dirty="0">
                <a:solidFill>
                  <a:schemeClr val="tx1"/>
                </a:solidFill>
              </a:rPr>
              <a:t>Supplier will click on “Start” to proceed with the task</a:t>
            </a:r>
          </a:p>
        </p:txBody>
      </p:sp>
      <p:sp>
        <p:nvSpPr>
          <p:cNvPr id="12" name="Speech Bubble: Rectangle with Corners Rounded 11">
            <a:extLst>
              <a:ext uri="{FF2B5EF4-FFF2-40B4-BE49-F238E27FC236}">
                <a16:creationId xmlns:a16="http://schemas.microsoft.com/office/drawing/2014/main" id="{BAB365A4-F44E-46A7-8C9F-4FE67F4B33FB}"/>
              </a:ext>
            </a:extLst>
          </p:cNvPr>
          <p:cNvSpPr/>
          <p:nvPr/>
        </p:nvSpPr>
        <p:spPr>
          <a:xfrm>
            <a:off x="1286029" y="2507167"/>
            <a:ext cx="1402875" cy="514766"/>
          </a:xfrm>
          <a:prstGeom prst="wedgeRoundRectCallout">
            <a:avLst>
              <a:gd name="adj1" fmla="val -4099"/>
              <a:gd name="adj2" fmla="val -160114"/>
              <a:gd name="adj3" fmla="val 16667"/>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Click on Start</a:t>
            </a:r>
          </a:p>
        </p:txBody>
      </p:sp>
      <p:sp>
        <p:nvSpPr>
          <p:cNvPr id="2" name="Footer Placeholder 1">
            <a:extLst>
              <a:ext uri="{FF2B5EF4-FFF2-40B4-BE49-F238E27FC236}">
                <a16:creationId xmlns:a16="http://schemas.microsoft.com/office/drawing/2014/main" id="{5068B5DA-990F-4087-9308-20028DF6DAD4}"/>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39863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29</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Click on Date ,Initial and Sign</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7" y="5500265"/>
            <a:ext cx="11020483" cy="814134"/>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Here Supplier will click on Date , Initial and Sign for the Electronic Signature on the document</a:t>
            </a:r>
          </a:p>
          <a:p>
            <a:r>
              <a:rPr lang="en-US" sz="1400" dirty="0">
                <a:solidFill>
                  <a:schemeClr val="tx1"/>
                </a:solidFill>
              </a:rPr>
              <a:t> </a:t>
            </a:r>
          </a:p>
        </p:txBody>
      </p:sp>
      <p:sp>
        <p:nvSpPr>
          <p:cNvPr id="12" name="Speech Bubble: Rectangle with Corners Rounded 11">
            <a:extLst>
              <a:ext uri="{FF2B5EF4-FFF2-40B4-BE49-F238E27FC236}">
                <a16:creationId xmlns:a16="http://schemas.microsoft.com/office/drawing/2014/main" id="{BAB365A4-F44E-46A7-8C9F-4FE67F4B33FB}"/>
              </a:ext>
            </a:extLst>
          </p:cNvPr>
          <p:cNvSpPr/>
          <p:nvPr/>
        </p:nvSpPr>
        <p:spPr>
          <a:xfrm>
            <a:off x="1286029" y="2507167"/>
            <a:ext cx="1402875" cy="514766"/>
          </a:xfrm>
          <a:prstGeom prst="wedgeRoundRectCallout">
            <a:avLst>
              <a:gd name="adj1" fmla="val -4099"/>
              <a:gd name="adj2" fmla="val -160114"/>
              <a:gd name="adj3" fmla="val 16667"/>
            </a:avLst>
          </a:prstGeom>
          <a:solidFill>
            <a:srgbClr val="B2F09E"/>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Click on Start</a:t>
            </a:r>
          </a:p>
        </p:txBody>
      </p:sp>
      <p:pic>
        <p:nvPicPr>
          <p:cNvPr id="13" name="Picture 12">
            <a:extLst>
              <a:ext uri="{FF2B5EF4-FFF2-40B4-BE49-F238E27FC236}">
                <a16:creationId xmlns:a16="http://schemas.microsoft.com/office/drawing/2014/main" id="{ECD9DFE9-207D-438C-AA92-AC346FA1AB1B}"/>
              </a:ext>
            </a:extLst>
          </p:cNvPr>
          <p:cNvPicPr/>
          <p:nvPr/>
        </p:nvPicPr>
        <p:blipFill>
          <a:blip r:embed="rId5"/>
          <a:stretch>
            <a:fillRect/>
          </a:stretch>
        </p:blipFill>
        <p:spPr>
          <a:xfrm>
            <a:off x="585757" y="993301"/>
            <a:ext cx="11020483" cy="4241381"/>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989ACD5A-2D7C-4CB0-A7EF-D4042560280F}"/>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51353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7"/>
          <p:cNvSpPr/>
          <p:nvPr/>
        </p:nvSpPr>
        <p:spPr>
          <a:xfrm>
            <a:off x="530352" y="979238"/>
            <a:ext cx="11021568" cy="56223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ounded Rectangle 5"/>
          <p:cNvSpPr/>
          <p:nvPr/>
        </p:nvSpPr>
        <p:spPr>
          <a:xfrm>
            <a:off x="967740" y="1097482"/>
            <a:ext cx="5040000" cy="2520000"/>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rgbClr val="458A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a:solidFill>
                <a:schemeClr val="tx2"/>
              </a:solidFill>
            </a:endParaRPr>
          </a:p>
        </p:txBody>
      </p:sp>
      <p:sp>
        <p:nvSpPr>
          <p:cNvPr id="44" name="Rectangle 43"/>
          <p:cNvSpPr/>
          <p:nvPr/>
        </p:nvSpPr>
        <p:spPr>
          <a:xfrm>
            <a:off x="1569350" y="1255483"/>
            <a:ext cx="4302079" cy="1815882"/>
          </a:xfrm>
          <a:prstGeom prst="rect">
            <a:avLst/>
          </a:prstGeom>
        </p:spPr>
        <p:txBody>
          <a:bodyPr wrap="square" lIns="0" tIns="0" rIns="0" bIns="0">
            <a:spAutoFit/>
          </a:bodyPr>
          <a:lstStyle/>
          <a:p>
            <a:r>
              <a:rPr lang="en-US" b="1" dirty="0">
                <a:solidFill>
                  <a:schemeClr val="bg1"/>
                </a:solidFill>
                <a:latin typeface="Century Gothic" panose="020B0502020202020204" pitchFamily="34" charset="0"/>
              </a:rPr>
              <a:t>Better relation with Faurecia</a:t>
            </a:r>
          </a:p>
          <a:p>
            <a:endParaRPr lang="en-US" sz="2000" b="1" dirty="0">
              <a:solidFill>
                <a:schemeClr val="bg1"/>
              </a:solidFill>
              <a:latin typeface="Century Gothic" panose="020B0502020202020204" pitchFamily="34" charset="0"/>
            </a:endParaRPr>
          </a:p>
          <a:p>
            <a:pPr marL="87313" indent="-87313">
              <a:spcBef>
                <a:spcPts val="600"/>
              </a:spcBef>
              <a:buFont typeface="Arial" panose="020B0604020202020204" pitchFamily="34" charset="0"/>
              <a:buChar char="•"/>
            </a:pPr>
            <a:r>
              <a:rPr lang="en-US" sz="1600" b="1" dirty="0">
                <a:solidFill>
                  <a:schemeClr val="bg1"/>
                </a:solidFill>
                <a:latin typeface="Century Gothic" panose="020B0502020202020204" pitchFamily="34" charset="0"/>
              </a:rPr>
              <a:t> </a:t>
            </a:r>
            <a:r>
              <a:rPr lang="en-US" sz="1400" b="1" dirty="0">
                <a:solidFill>
                  <a:schemeClr val="bg1"/>
                </a:solidFill>
                <a:latin typeface="Century Gothic" panose="020B0502020202020204" pitchFamily="34" charset="0"/>
              </a:rPr>
              <a:t>Better communication</a:t>
            </a:r>
          </a:p>
          <a:p>
            <a:pPr marL="87313" indent="-87313">
              <a:spcBef>
                <a:spcPts val="600"/>
              </a:spcBef>
              <a:buFont typeface="Arial" panose="020B0604020202020204" pitchFamily="34" charset="0"/>
              <a:buChar char="•"/>
            </a:pPr>
            <a:r>
              <a:rPr lang="en-US" sz="1400" b="1" dirty="0">
                <a:solidFill>
                  <a:schemeClr val="bg1"/>
                </a:solidFill>
                <a:latin typeface="Century Gothic" panose="020B0502020202020204" pitchFamily="34" charset="0"/>
              </a:rPr>
              <a:t> Integrated sourcing module</a:t>
            </a:r>
          </a:p>
          <a:p>
            <a:pPr marL="87313" indent="-87313">
              <a:spcBef>
                <a:spcPts val="600"/>
              </a:spcBef>
              <a:buFont typeface="Arial" panose="020B0604020202020204" pitchFamily="34" charset="0"/>
              <a:buChar char="•"/>
            </a:pPr>
            <a:r>
              <a:rPr lang="en-US" sz="1400" b="1" dirty="0">
                <a:solidFill>
                  <a:schemeClr val="bg1"/>
                </a:solidFill>
                <a:latin typeface="Century Gothic" panose="020B0502020202020204" pitchFamily="34" charset="0"/>
              </a:rPr>
              <a:t> Document status available at any  time</a:t>
            </a:r>
          </a:p>
          <a:p>
            <a:pPr marL="87313" indent="-87313">
              <a:spcBef>
                <a:spcPts val="600"/>
              </a:spcBef>
              <a:buFont typeface="Arial" panose="020B0604020202020204" pitchFamily="34" charset="0"/>
              <a:buChar char="•"/>
            </a:pPr>
            <a:r>
              <a:rPr lang="en-US" sz="1400" b="1" dirty="0">
                <a:solidFill>
                  <a:schemeClr val="bg1"/>
                </a:solidFill>
                <a:latin typeface="Century Gothic" panose="020B0502020202020204" pitchFamily="34" charset="0"/>
              </a:rPr>
              <a:t> 1 Ariba account to manage multiple customers</a:t>
            </a:r>
            <a:endParaRPr lang="en-US" sz="1400" b="1" dirty="0">
              <a:solidFill>
                <a:schemeClr val="bg1"/>
              </a:solidFill>
              <a:highlight>
                <a:srgbClr val="FF0000"/>
              </a:highlight>
              <a:latin typeface="Century Gothic" panose="020B0502020202020204" pitchFamily="34" charset="0"/>
            </a:endParaRPr>
          </a:p>
        </p:txBody>
      </p:sp>
      <p:sp>
        <p:nvSpPr>
          <p:cNvPr id="2" name="Title 1"/>
          <p:cNvSpPr>
            <a:spLocks noGrp="1"/>
          </p:cNvSpPr>
          <p:nvPr>
            <p:ph type="title"/>
          </p:nvPr>
        </p:nvSpPr>
        <p:spPr>
          <a:xfrm>
            <a:off x="585758" y="42204"/>
            <a:ext cx="11339715" cy="769620"/>
          </a:xfrm>
        </p:spPr>
        <p:txBody>
          <a:bodyPr/>
          <a:lstStyle/>
          <a:p>
            <a:r>
              <a:rPr lang="en-US" dirty="0"/>
              <a:t>Benefits for Suppliers </a:t>
            </a:r>
          </a:p>
        </p:txBody>
      </p:sp>
      <p:sp>
        <p:nvSpPr>
          <p:cNvPr id="17" name="Rounded Rectangle 5"/>
          <p:cNvSpPr/>
          <p:nvPr/>
        </p:nvSpPr>
        <p:spPr>
          <a:xfrm flipV="1">
            <a:off x="6143226" y="1097482"/>
            <a:ext cx="5040000" cy="2520000"/>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cxnSp>
        <p:nvCxnSpPr>
          <p:cNvPr id="19" name="Straight Connector 18"/>
          <p:cNvCxnSpPr/>
          <p:nvPr/>
        </p:nvCxnSpPr>
        <p:spPr>
          <a:xfrm>
            <a:off x="967740" y="1837937"/>
            <a:ext cx="5015330"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21220" y="1250720"/>
            <a:ext cx="4862006" cy="2893100"/>
          </a:xfrm>
          <a:prstGeom prst="rect">
            <a:avLst/>
          </a:prstGeom>
        </p:spPr>
        <p:txBody>
          <a:bodyPr wrap="square" lIns="0" tIns="0" rIns="0" bIns="0">
            <a:noAutofit/>
          </a:bodyPr>
          <a:lstStyle/>
          <a:p>
            <a:pPr>
              <a:spcAft>
                <a:spcPts val="600"/>
              </a:spcAft>
            </a:pPr>
            <a:r>
              <a:rPr lang="en-US" sz="2000" b="1" dirty="0">
                <a:solidFill>
                  <a:srgbClr val="001884"/>
                </a:solidFill>
                <a:latin typeface="Century Gothic" panose="020B0502020202020204" pitchFamily="34" charset="0"/>
              </a:rPr>
              <a:t>     </a:t>
            </a:r>
            <a:r>
              <a:rPr lang="en-US" b="1" dirty="0">
                <a:solidFill>
                  <a:srgbClr val="001884"/>
                </a:solidFill>
                <a:latin typeface="Century Gothic" panose="020B0502020202020204" pitchFamily="34" charset="0"/>
              </a:rPr>
              <a:t>Efficient procurement process</a:t>
            </a:r>
          </a:p>
          <a:p>
            <a:pPr marL="87313" indent="-87313">
              <a:spcBef>
                <a:spcPts val="600"/>
              </a:spcBef>
              <a:spcAft>
                <a:spcPts val="600"/>
              </a:spcAft>
              <a:buFont typeface="Arial" panose="020B0604020202020204" pitchFamily="34" charset="0"/>
              <a:buChar char="•"/>
            </a:pPr>
            <a:endParaRPr lang="en-US" sz="600" b="1" dirty="0">
              <a:solidFill>
                <a:srgbClr val="001884"/>
              </a:solidFill>
              <a:latin typeface="Century Gothic" panose="020B0502020202020204" pitchFamily="34" charset="0"/>
            </a:endParaRPr>
          </a:p>
          <a:p>
            <a:pPr marL="87313" indent="-87313">
              <a:spcBef>
                <a:spcPts val="600"/>
              </a:spcBef>
              <a:spcAft>
                <a:spcPts val="600"/>
              </a:spcAft>
              <a:buFont typeface="Arial" panose="020B0604020202020204" pitchFamily="34" charset="0"/>
              <a:buChar char="•"/>
            </a:pPr>
            <a:r>
              <a:rPr lang="en-US" sz="1400" b="1" dirty="0">
                <a:solidFill>
                  <a:srgbClr val="001884"/>
                </a:solidFill>
                <a:latin typeface="Century Gothic" panose="020B0502020202020204" pitchFamily="34" charset="0"/>
              </a:rPr>
              <a:t>100% Paperless process integrated with your systems</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Standardized &amp; streamlined processes for all Faurecia entities</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Reinforced compliance</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Less administrative tasks</a:t>
            </a:r>
          </a:p>
        </p:txBody>
      </p:sp>
      <p:grpSp>
        <p:nvGrpSpPr>
          <p:cNvPr id="4" name="Group 3">
            <a:extLst>
              <a:ext uri="{FF2B5EF4-FFF2-40B4-BE49-F238E27FC236}">
                <a16:creationId xmlns:a16="http://schemas.microsoft.com/office/drawing/2014/main" id="{E8718BD7-DE4C-4381-A16E-74E5E11705EF}"/>
              </a:ext>
            </a:extLst>
          </p:cNvPr>
          <p:cNvGrpSpPr/>
          <p:nvPr/>
        </p:nvGrpSpPr>
        <p:grpSpPr>
          <a:xfrm>
            <a:off x="3564024" y="3760112"/>
            <a:ext cx="5040000" cy="2520000"/>
            <a:chOff x="3254532" y="3760112"/>
            <a:chExt cx="5040000" cy="2520000"/>
          </a:xfrm>
        </p:grpSpPr>
        <p:sp>
          <p:nvSpPr>
            <p:cNvPr id="24" name="Rounded Rectangle 5"/>
            <p:cNvSpPr/>
            <p:nvPr/>
          </p:nvSpPr>
          <p:spPr>
            <a:xfrm flipV="1">
              <a:off x="3254532" y="3760112"/>
              <a:ext cx="5040000" cy="2520000"/>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2" name="Rectangle 41"/>
            <p:cNvSpPr/>
            <p:nvPr/>
          </p:nvSpPr>
          <p:spPr>
            <a:xfrm>
              <a:off x="3592364" y="3965997"/>
              <a:ext cx="4558130" cy="2031325"/>
            </a:xfrm>
            <a:prstGeom prst="rect">
              <a:avLst/>
            </a:prstGeom>
          </p:spPr>
          <p:txBody>
            <a:bodyPr wrap="square" lIns="0" tIns="0" rIns="0" bIns="0">
              <a:spAutoFit/>
            </a:bodyPr>
            <a:lstStyle/>
            <a:p>
              <a:r>
                <a:rPr lang="en-US" sz="2000" b="1" dirty="0">
                  <a:solidFill>
                    <a:srgbClr val="001884"/>
                  </a:solidFill>
                </a:rPr>
                <a:t>       </a:t>
              </a:r>
              <a:r>
                <a:rPr lang="en-US" b="1" dirty="0">
                  <a:solidFill>
                    <a:srgbClr val="001884"/>
                  </a:solidFill>
                  <a:latin typeface="Century Gothic" panose="020B0502020202020204" pitchFamily="34" charset="0"/>
                </a:rPr>
                <a:t>Digital collaboration with Faurecia</a:t>
              </a:r>
            </a:p>
            <a:p>
              <a:endParaRPr lang="en-US" sz="2000" b="1" dirty="0">
                <a:solidFill>
                  <a:srgbClr val="001884"/>
                </a:solidFill>
              </a:endParaRPr>
            </a:p>
            <a:p>
              <a:pPr marL="87313" indent="-87313">
                <a:spcBef>
                  <a:spcPts val="600"/>
                </a:spcBef>
                <a:buFont typeface="Arial" panose="020B0604020202020204" pitchFamily="34" charset="0"/>
                <a:buChar char="•"/>
              </a:pPr>
              <a:r>
                <a:rPr lang="en-US" sz="1600" b="1" dirty="0">
                  <a:solidFill>
                    <a:srgbClr val="001884"/>
                  </a:solidFill>
                </a:rPr>
                <a:t> </a:t>
              </a:r>
              <a:r>
                <a:rPr lang="en-US" sz="1400" b="1" dirty="0">
                  <a:solidFill>
                    <a:srgbClr val="001884"/>
                  </a:solidFill>
                  <a:latin typeface="Century Gothic" panose="020B0502020202020204" pitchFamily="34" charset="0"/>
                </a:rPr>
                <a:t>e-portal to share document (NDA, CBD, LON, contracts)</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 One single source of documents</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 One single purchasing channel with Faurecia</a:t>
              </a:r>
            </a:p>
            <a:p>
              <a:pPr marL="87313" indent="-87313">
                <a:spcBef>
                  <a:spcPts val="600"/>
                </a:spcBef>
                <a:buFont typeface="Arial" panose="020B0604020202020204" pitchFamily="34" charset="0"/>
                <a:buChar char="•"/>
              </a:pPr>
              <a:r>
                <a:rPr lang="en-US" sz="1400" b="1" dirty="0">
                  <a:solidFill>
                    <a:srgbClr val="001884"/>
                  </a:solidFill>
                  <a:latin typeface="Century Gothic" panose="020B0502020202020204" pitchFamily="34" charset="0"/>
                </a:rPr>
                <a:t>E-signatures and 1 click approvals </a:t>
              </a:r>
            </a:p>
          </p:txBody>
        </p:sp>
        <p:sp>
          <p:nvSpPr>
            <p:cNvPr id="30" name="Freeform 189"/>
            <p:cNvSpPr>
              <a:spLocks noChangeAspect="1" noEditPoints="1"/>
            </p:cNvSpPr>
            <p:nvPr/>
          </p:nvSpPr>
          <p:spPr bwMode="auto">
            <a:xfrm>
              <a:off x="3549655" y="3991094"/>
              <a:ext cx="367042" cy="381445"/>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rgbClr val="001884"/>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Freeform 967"/>
          <p:cNvSpPr>
            <a:spLocks noChangeAspect="1" noEditPoints="1"/>
          </p:cNvSpPr>
          <p:nvPr/>
        </p:nvSpPr>
        <p:spPr bwMode="auto">
          <a:xfrm>
            <a:off x="1085908" y="1238254"/>
            <a:ext cx="368713" cy="367631"/>
          </a:xfrm>
          <a:custGeom>
            <a:avLst/>
            <a:gdLst>
              <a:gd name="T0" fmla="*/ 341 w 512"/>
              <a:gd name="T1" fmla="*/ 170 h 512"/>
              <a:gd name="T2" fmla="*/ 144 w 512"/>
              <a:gd name="T3" fmla="*/ 181 h 512"/>
              <a:gd name="T4" fmla="*/ 133 w 512"/>
              <a:gd name="T5" fmla="*/ 353 h 512"/>
              <a:gd name="T6" fmla="*/ 190 w 512"/>
              <a:gd name="T7" fmla="*/ 307 h 512"/>
              <a:gd name="T8" fmla="*/ 311 w 512"/>
              <a:gd name="T9" fmla="*/ 298 h 512"/>
              <a:gd name="T10" fmla="*/ 351 w 512"/>
              <a:gd name="T11" fmla="*/ 351 h 512"/>
              <a:gd name="T12" fmla="*/ 389 w 512"/>
              <a:gd name="T13" fmla="*/ 254 h 512"/>
              <a:gd name="T14" fmla="*/ 202 w 512"/>
              <a:gd name="T15" fmla="*/ 245 h 512"/>
              <a:gd name="T16" fmla="*/ 192 w 512"/>
              <a:gd name="T17" fmla="*/ 256 h 512"/>
              <a:gd name="T18" fmla="*/ 170 w 512"/>
              <a:gd name="T19" fmla="*/ 256 h 512"/>
              <a:gd name="T20" fmla="*/ 160 w 512"/>
              <a:gd name="T21" fmla="*/ 245 h 512"/>
              <a:gd name="T22" fmla="*/ 160 w 512"/>
              <a:gd name="T23" fmla="*/ 224 h 512"/>
              <a:gd name="T24" fmla="*/ 170 w 512"/>
              <a:gd name="T25" fmla="*/ 213 h 512"/>
              <a:gd name="T26" fmla="*/ 192 w 512"/>
              <a:gd name="T27" fmla="*/ 213 h 512"/>
              <a:gd name="T28" fmla="*/ 202 w 512"/>
              <a:gd name="T29" fmla="*/ 224 h 512"/>
              <a:gd name="T30" fmla="*/ 202 w 512"/>
              <a:gd name="T31" fmla="*/ 245 h 512"/>
              <a:gd name="T32" fmla="*/ 277 w 512"/>
              <a:gd name="T33" fmla="*/ 234 h 512"/>
              <a:gd name="T34" fmla="*/ 298 w 512"/>
              <a:gd name="T35" fmla="*/ 234 h 512"/>
              <a:gd name="T36" fmla="*/ 320 w 512"/>
              <a:gd name="T37" fmla="*/ 277 h 512"/>
              <a:gd name="T38" fmla="*/ 320 w 512"/>
              <a:gd name="T39" fmla="*/ 256 h 512"/>
              <a:gd name="T40" fmla="*/ 320 w 512"/>
              <a:gd name="T41" fmla="*/ 277 h 512"/>
              <a:gd name="T42" fmla="*/ 309 w 512"/>
              <a:gd name="T43" fmla="*/ 202 h 512"/>
              <a:gd name="T44" fmla="*/ 330 w 512"/>
              <a:gd name="T45" fmla="*/ 202 h 512"/>
              <a:gd name="T46" fmla="*/ 352 w 512"/>
              <a:gd name="T47" fmla="*/ 245 h 512"/>
              <a:gd name="T48" fmla="*/ 352 w 512"/>
              <a:gd name="T49" fmla="*/ 224 h 512"/>
              <a:gd name="T50" fmla="*/ 352 w 512"/>
              <a:gd name="T51" fmla="*/ 245 h 512"/>
              <a:gd name="T52" fmla="*/ 0 w 512"/>
              <a:gd name="T53" fmla="*/ 256 h 512"/>
              <a:gd name="T54" fmla="*/ 512 w 512"/>
              <a:gd name="T55" fmla="*/ 256 h 512"/>
              <a:gd name="T56" fmla="*/ 388 w 512"/>
              <a:gd name="T57" fmla="*/ 372 h 512"/>
              <a:gd name="T58" fmla="*/ 341 w 512"/>
              <a:gd name="T59" fmla="*/ 370 h 512"/>
              <a:gd name="T60" fmla="*/ 209 w 512"/>
              <a:gd name="T61" fmla="*/ 320 h 512"/>
              <a:gd name="T62" fmla="*/ 123 w 512"/>
              <a:gd name="T63" fmla="*/ 372 h 512"/>
              <a:gd name="T64" fmla="*/ 129 w 512"/>
              <a:gd name="T65" fmla="*/ 166 h 512"/>
              <a:gd name="T66" fmla="*/ 341 w 512"/>
              <a:gd name="T67" fmla="*/ 149 h 512"/>
              <a:gd name="T68" fmla="*/ 410 w 512"/>
              <a:gd name="T69" fmla="*/ 25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367" y="181"/>
                </a:moveTo>
                <a:cubicBezTo>
                  <a:pt x="360" y="174"/>
                  <a:pt x="352" y="170"/>
                  <a:pt x="341" y="170"/>
                </a:cubicBezTo>
                <a:cubicBezTo>
                  <a:pt x="170" y="170"/>
                  <a:pt x="170" y="170"/>
                  <a:pt x="170" y="170"/>
                </a:cubicBezTo>
                <a:cubicBezTo>
                  <a:pt x="160" y="170"/>
                  <a:pt x="151" y="174"/>
                  <a:pt x="144" y="181"/>
                </a:cubicBezTo>
                <a:cubicBezTo>
                  <a:pt x="122" y="204"/>
                  <a:pt x="122" y="253"/>
                  <a:pt x="122" y="253"/>
                </a:cubicBezTo>
                <a:cubicBezTo>
                  <a:pt x="121" y="301"/>
                  <a:pt x="126" y="347"/>
                  <a:pt x="133" y="353"/>
                </a:cubicBezTo>
                <a:cubicBezTo>
                  <a:pt x="140" y="357"/>
                  <a:pt x="151" y="356"/>
                  <a:pt x="161" y="351"/>
                </a:cubicBezTo>
                <a:cubicBezTo>
                  <a:pt x="169" y="347"/>
                  <a:pt x="185" y="335"/>
                  <a:pt x="190" y="307"/>
                </a:cubicBezTo>
                <a:cubicBezTo>
                  <a:pt x="191" y="302"/>
                  <a:pt x="195" y="298"/>
                  <a:pt x="200" y="298"/>
                </a:cubicBezTo>
                <a:cubicBezTo>
                  <a:pt x="311" y="298"/>
                  <a:pt x="311" y="298"/>
                  <a:pt x="311" y="298"/>
                </a:cubicBezTo>
                <a:cubicBezTo>
                  <a:pt x="316" y="298"/>
                  <a:pt x="321" y="302"/>
                  <a:pt x="322" y="307"/>
                </a:cubicBezTo>
                <a:cubicBezTo>
                  <a:pt x="327" y="335"/>
                  <a:pt x="342" y="347"/>
                  <a:pt x="351" y="351"/>
                </a:cubicBezTo>
                <a:cubicBezTo>
                  <a:pt x="360" y="356"/>
                  <a:pt x="371" y="357"/>
                  <a:pt x="379" y="353"/>
                </a:cubicBezTo>
                <a:cubicBezTo>
                  <a:pt x="386" y="347"/>
                  <a:pt x="391" y="301"/>
                  <a:pt x="389" y="254"/>
                </a:cubicBezTo>
                <a:cubicBezTo>
                  <a:pt x="389" y="253"/>
                  <a:pt x="390" y="204"/>
                  <a:pt x="367" y="181"/>
                </a:cubicBezTo>
                <a:close/>
                <a:moveTo>
                  <a:pt x="202" y="245"/>
                </a:moveTo>
                <a:cubicBezTo>
                  <a:pt x="192" y="245"/>
                  <a:pt x="192" y="245"/>
                  <a:pt x="192" y="245"/>
                </a:cubicBezTo>
                <a:cubicBezTo>
                  <a:pt x="192" y="256"/>
                  <a:pt x="192" y="256"/>
                  <a:pt x="192" y="256"/>
                </a:cubicBezTo>
                <a:cubicBezTo>
                  <a:pt x="192" y="262"/>
                  <a:pt x="187" y="266"/>
                  <a:pt x="181" y="266"/>
                </a:cubicBezTo>
                <a:cubicBezTo>
                  <a:pt x="175" y="266"/>
                  <a:pt x="170" y="262"/>
                  <a:pt x="170" y="256"/>
                </a:cubicBezTo>
                <a:cubicBezTo>
                  <a:pt x="170" y="245"/>
                  <a:pt x="170" y="245"/>
                  <a:pt x="170" y="245"/>
                </a:cubicBezTo>
                <a:cubicBezTo>
                  <a:pt x="160" y="245"/>
                  <a:pt x="160" y="245"/>
                  <a:pt x="160" y="245"/>
                </a:cubicBezTo>
                <a:cubicBezTo>
                  <a:pt x="154" y="245"/>
                  <a:pt x="149" y="240"/>
                  <a:pt x="149" y="234"/>
                </a:cubicBezTo>
                <a:cubicBezTo>
                  <a:pt x="149" y="228"/>
                  <a:pt x="154" y="224"/>
                  <a:pt x="160" y="224"/>
                </a:cubicBezTo>
                <a:cubicBezTo>
                  <a:pt x="170" y="224"/>
                  <a:pt x="170" y="224"/>
                  <a:pt x="170" y="224"/>
                </a:cubicBezTo>
                <a:cubicBezTo>
                  <a:pt x="170" y="213"/>
                  <a:pt x="170" y="213"/>
                  <a:pt x="170" y="213"/>
                </a:cubicBezTo>
                <a:cubicBezTo>
                  <a:pt x="170" y="207"/>
                  <a:pt x="175" y="202"/>
                  <a:pt x="181" y="202"/>
                </a:cubicBezTo>
                <a:cubicBezTo>
                  <a:pt x="187" y="202"/>
                  <a:pt x="192" y="207"/>
                  <a:pt x="192" y="213"/>
                </a:cubicBezTo>
                <a:cubicBezTo>
                  <a:pt x="192" y="224"/>
                  <a:pt x="192" y="224"/>
                  <a:pt x="192" y="224"/>
                </a:cubicBezTo>
                <a:cubicBezTo>
                  <a:pt x="202" y="224"/>
                  <a:pt x="202" y="224"/>
                  <a:pt x="202" y="224"/>
                </a:cubicBezTo>
                <a:cubicBezTo>
                  <a:pt x="208" y="224"/>
                  <a:pt x="213" y="228"/>
                  <a:pt x="213" y="234"/>
                </a:cubicBezTo>
                <a:cubicBezTo>
                  <a:pt x="213" y="240"/>
                  <a:pt x="208" y="245"/>
                  <a:pt x="202" y="245"/>
                </a:cubicBezTo>
                <a:close/>
                <a:moveTo>
                  <a:pt x="288" y="245"/>
                </a:moveTo>
                <a:cubicBezTo>
                  <a:pt x="282" y="245"/>
                  <a:pt x="277" y="240"/>
                  <a:pt x="277" y="234"/>
                </a:cubicBezTo>
                <a:cubicBezTo>
                  <a:pt x="277" y="228"/>
                  <a:pt x="282" y="224"/>
                  <a:pt x="288" y="224"/>
                </a:cubicBezTo>
                <a:cubicBezTo>
                  <a:pt x="294" y="224"/>
                  <a:pt x="298" y="228"/>
                  <a:pt x="298" y="234"/>
                </a:cubicBezTo>
                <a:cubicBezTo>
                  <a:pt x="298" y="240"/>
                  <a:pt x="294" y="245"/>
                  <a:pt x="288" y="245"/>
                </a:cubicBezTo>
                <a:close/>
                <a:moveTo>
                  <a:pt x="320" y="277"/>
                </a:moveTo>
                <a:cubicBezTo>
                  <a:pt x="314" y="277"/>
                  <a:pt x="309" y="272"/>
                  <a:pt x="309" y="266"/>
                </a:cubicBezTo>
                <a:cubicBezTo>
                  <a:pt x="309" y="260"/>
                  <a:pt x="314" y="256"/>
                  <a:pt x="320" y="256"/>
                </a:cubicBezTo>
                <a:cubicBezTo>
                  <a:pt x="326" y="256"/>
                  <a:pt x="330" y="260"/>
                  <a:pt x="330" y="266"/>
                </a:cubicBezTo>
                <a:cubicBezTo>
                  <a:pt x="330" y="272"/>
                  <a:pt x="326" y="277"/>
                  <a:pt x="320" y="277"/>
                </a:cubicBezTo>
                <a:close/>
                <a:moveTo>
                  <a:pt x="320" y="213"/>
                </a:moveTo>
                <a:cubicBezTo>
                  <a:pt x="314" y="213"/>
                  <a:pt x="309" y="208"/>
                  <a:pt x="309" y="202"/>
                </a:cubicBezTo>
                <a:cubicBezTo>
                  <a:pt x="309" y="196"/>
                  <a:pt x="314" y="192"/>
                  <a:pt x="320" y="192"/>
                </a:cubicBezTo>
                <a:cubicBezTo>
                  <a:pt x="326" y="192"/>
                  <a:pt x="330" y="196"/>
                  <a:pt x="330" y="202"/>
                </a:cubicBezTo>
                <a:cubicBezTo>
                  <a:pt x="330" y="208"/>
                  <a:pt x="326" y="213"/>
                  <a:pt x="320" y="213"/>
                </a:cubicBezTo>
                <a:close/>
                <a:moveTo>
                  <a:pt x="352" y="245"/>
                </a:moveTo>
                <a:cubicBezTo>
                  <a:pt x="346" y="245"/>
                  <a:pt x="341" y="240"/>
                  <a:pt x="341" y="234"/>
                </a:cubicBezTo>
                <a:cubicBezTo>
                  <a:pt x="341" y="228"/>
                  <a:pt x="346" y="224"/>
                  <a:pt x="352" y="224"/>
                </a:cubicBezTo>
                <a:cubicBezTo>
                  <a:pt x="358" y="224"/>
                  <a:pt x="362" y="228"/>
                  <a:pt x="362" y="234"/>
                </a:cubicBezTo>
                <a:cubicBezTo>
                  <a:pt x="362" y="240"/>
                  <a:pt x="358" y="245"/>
                  <a:pt x="352" y="24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8" y="372"/>
                </a:moveTo>
                <a:cubicBezTo>
                  <a:pt x="382" y="375"/>
                  <a:pt x="375" y="377"/>
                  <a:pt x="367" y="377"/>
                </a:cubicBezTo>
                <a:cubicBezTo>
                  <a:pt x="359" y="377"/>
                  <a:pt x="350" y="374"/>
                  <a:pt x="341" y="370"/>
                </a:cubicBezTo>
                <a:cubicBezTo>
                  <a:pt x="322" y="361"/>
                  <a:pt x="309" y="343"/>
                  <a:pt x="303" y="320"/>
                </a:cubicBezTo>
                <a:cubicBezTo>
                  <a:pt x="209" y="320"/>
                  <a:pt x="209" y="320"/>
                  <a:pt x="209" y="320"/>
                </a:cubicBezTo>
                <a:cubicBezTo>
                  <a:pt x="203" y="343"/>
                  <a:pt x="189" y="361"/>
                  <a:pt x="170" y="370"/>
                </a:cubicBezTo>
                <a:cubicBezTo>
                  <a:pt x="154" y="378"/>
                  <a:pt x="137" y="379"/>
                  <a:pt x="123" y="372"/>
                </a:cubicBezTo>
                <a:cubicBezTo>
                  <a:pt x="101" y="361"/>
                  <a:pt x="100" y="293"/>
                  <a:pt x="101" y="253"/>
                </a:cubicBezTo>
                <a:cubicBezTo>
                  <a:pt x="101" y="251"/>
                  <a:pt x="100" y="195"/>
                  <a:pt x="129" y="166"/>
                </a:cubicBezTo>
                <a:cubicBezTo>
                  <a:pt x="140" y="155"/>
                  <a:pt x="154" y="149"/>
                  <a:pt x="170" y="149"/>
                </a:cubicBezTo>
                <a:cubicBezTo>
                  <a:pt x="341" y="149"/>
                  <a:pt x="341" y="149"/>
                  <a:pt x="341" y="149"/>
                </a:cubicBezTo>
                <a:cubicBezTo>
                  <a:pt x="357" y="149"/>
                  <a:pt x="371" y="155"/>
                  <a:pt x="383" y="166"/>
                </a:cubicBezTo>
                <a:cubicBezTo>
                  <a:pt x="411" y="195"/>
                  <a:pt x="410" y="251"/>
                  <a:pt x="410" y="254"/>
                </a:cubicBezTo>
                <a:cubicBezTo>
                  <a:pt x="412" y="293"/>
                  <a:pt x="411" y="361"/>
                  <a:pt x="388" y="372"/>
                </a:cubicBezTo>
                <a:close/>
              </a:path>
            </a:pathLst>
          </a:custGeom>
          <a:solidFill>
            <a:srgbClr val="001884"/>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36"/>
          <p:cNvSpPr>
            <a:spLocks noChangeAspect="1" noEditPoints="1"/>
          </p:cNvSpPr>
          <p:nvPr/>
        </p:nvSpPr>
        <p:spPr bwMode="auto">
          <a:xfrm>
            <a:off x="10711909" y="1238253"/>
            <a:ext cx="367631" cy="367631"/>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rgbClr val="001884"/>
          </a:solidFill>
          <a:ln>
            <a:noFill/>
          </a:ln>
        </p:spPr>
        <p:txBody>
          <a:bodyPr vert="horz" wrap="square" lIns="91440" tIns="45720" rIns="91440" bIns="45720" numCol="1" anchor="t" anchorCtr="0" compatLnSpc="1">
            <a:prstTxWarp prst="textNoShape">
              <a:avLst/>
            </a:prstTxWarp>
          </a:bodyPr>
          <a:lstStyle/>
          <a:p>
            <a:endParaRPr lang="en-GB">
              <a:solidFill>
                <a:srgbClr val="001884"/>
              </a:solidFill>
            </a:endParaRPr>
          </a:p>
        </p:txBody>
      </p:sp>
      <p:cxnSp>
        <p:nvCxnSpPr>
          <p:cNvPr id="38" name="Straight Connector 37"/>
          <p:cNvCxnSpPr/>
          <p:nvPr/>
        </p:nvCxnSpPr>
        <p:spPr>
          <a:xfrm>
            <a:off x="6157014" y="1841936"/>
            <a:ext cx="5040000"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24940" y="4489698"/>
            <a:ext cx="4634330" cy="9143"/>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43226" y="4498841"/>
            <a:ext cx="5040000"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Espace réservé du numéro de diapositive 6"/>
          <p:cNvSpPr txBox="1">
            <a:spLocks/>
          </p:cNvSpPr>
          <p:nvPr/>
        </p:nvSpPr>
        <p:spPr>
          <a:xfrm>
            <a:off x="286938" y="6429676"/>
            <a:ext cx="359254" cy="22253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50E479-113E-469C-8F81-98591F2AF77F}" type="slidenum">
              <a:rPr lang="fr-FR" sz="1000" smtClean="0">
                <a:latin typeface="Century Gothic" panose="020B0502020202020204" pitchFamily="34" charset="0"/>
              </a:rPr>
              <a:t>3</a:t>
            </a:fld>
            <a:endParaRPr lang="fr-FR" sz="1000">
              <a:latin typeface="Century Gothic" panose="020B0502020202020204" pitchFamily="34" charset="0"/>
            </a:endParaRPr>
          </a:p>
        </p:txBody>
      </p:sp>
      <p:sp>
        <p:nvSpPr>
          <p:cNvPr id="3" name="BJPseudoFooter"/>
          <p:cNvSpPr txBox="1"/>
          <p:nvPr>
            <p:custDataLst>
              <p:tags r:id="rId2"/>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
        <p:nvSpPr>
          <p:cNvPr id="29" name="Rectangle 28">
            <a:extLst>
              <a:ext uri="{FF2B5EF4-FFF2-40B4-BE49-F238E27FC236}">
                <a16:creationId xmlns:a16="http://schemas.microsoft.com/office/drawing/2014/main" id="{445745CD-82CA-4B0D-80FF-6DFC8C655BA6}"/>
              </a:ext>
            </a:extLst>
          </p:cNvPr>
          <p:cNvSpPr/>
          <p:nvPr/>
        </p:nvSpPr>
        <p:spPr>
          <a:xfrm>
            <a:off x="10337800" y="-1366"/>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custDataLst>
      <p:tags r:id="rId1"/>
    </p:custDataLst>
    <p:extLst>
      <p:ext uri="{BB962C8B-B14F-4D97-AF65-F5344CB8AC3E}">
        <p14:creationId xmlns:p14="http://schemas.microsoft.com/office/powerpoint/2010/main" val="414178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D8B026-F016-4EEA-8955-1FFD467B35FC}"/>
              </a:ext>
            </a:extLst>
          </p:cNvPr>
          <p:cNvPicPr/>
          <p:nvPr/>
        </p:nvPicPr>
        <p:blipFill>
          <a:blip r:embed="rId5"/>
          <a:stretch>
            <a:fillRect/>
          </a:stretch>
        </p:blipFill>
        <p:spPr>
          <a:xfrm>
            <a:off x="585757" y="3431772"/>
            <a:ext cx="11020482" cy="195135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C2195E6-D96E-4B2E-93B0-9DE872B18C38}"/>
              </a:ext>
            </a:extLst>
          </p:cNvPr>
          <p:cNvPicPr/>
          <p:nvPr/>
        </p:nvPicPr>
        <p:blipFill>
          <a:blip r:embed="rId6"/>
          <a:stretch>
            <a:fillRect/>
          </a:stretch>
        </p:blipFill>
        <p:spPr>
          <a:xfrm>
            <a:off x="585757" y="973283"/>
            <a:ext cx="11020482" cy="2270718"/>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33B3670-7CFA-4AE8-BD91-982E0BBFB5F8}" type="slidenum">
              <a:rPr lang="fr-FR" smtClean="0"/>
              <a:t>30</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Click on Date ,Initial and Sign</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7" y="5500265"/>
            <a:ext cx="11020483" cy="819417"/>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After signing completed the final document will have signature on Letter of Nomination (LON)</a:t>
            </a:r>
          </a:p>
          <a:p>
            <a:r>
              <a:rPr lang="en-US" sz="1400" dirty="0">
                <a:solidFill>
                  <a:schemeClr val="tx1"/>
                </a:solidFill>
              </a:rPr>
              <a:t> </a:t>
            </a:r>
          </a:p>
        </p:txBody>
      </p:sp>
      <p:sp>
        <p:nvSpPr>
          <p:cNvPr id="2" name="Footer Placeholder 1">
            <a:extLst>
              <a:ext uri="{FF2B5EF4-FFF2-40B4-BE49-F238E27FC236}">
                <a16:creationId xmlns:a16="http://schemas.microsoft.com/office/drawing/2014/main" id="{8023AAE6-C0C3-4E59-9E0A-D14F15F8817B}"/>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152673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31</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Click on Date ,Initial and Sign</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7" y="5620185"/>
            <a:ext cx="11020483" cy="933229"/>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At the Final Step , Supplier will click on finish button to complete the signing process of LON.</a:t>
            </a:r>
          </a:p>
          <a:p>
            <a:pPr marL="342900" indent="-342900">
              <a:buFont typeface="+mj-lt"/>
              <a:buAutoNum type="arabicPeriod"/>
            </a:pPr>
            <a:r>
              <a:rPr lang="en-US" sz="1400" dirty="0">
                <a:solidFill>
                  <a:schemeClr val="tx1"/>
                </a:solidFill>
              </a:rPr>
              <a:t>Once finished the process both the parties as Supplier and Faurecia will receive the signed LON PDF in Email</a:t>
            </a:r>
          </a:p>
        </p:txBody>
      </p:sp>
      <p:pic>
        <p:nvPicPr>
          <p:cNvPr id="12" name="Picture 11">
            <a:extLst>
              <a:ext uri="{FF2B5EF4-FFF2-40B4-BE49-F238E27FC236}">
                <a16:creationId xmlns:a16="http://schemas.microsoft.com/office/drawing/2014/main" id="{06C4D475-2040-42E7-B8F9-E5D9085C68E7}"/>
              </a:ext>
            </a:extLst>
          </p:cNvPr>
          <p:cNvPicPr/>
          <p:nvPr/>
        </p:nvPicPr>
        <p:blipFill>
          <a:blip r:embed="rId5"/>
          <a:stretch>
            <a:fillRect/>
          </a:stretch>
        </p:blipFill>
        <p:spPr>
          <a:xfrm>
            <a:off x="585757" y="964148"/>
            <a:ext cx="11020483" cy="4546477"/>
          </a:xfrm>
          <a:prstGeom prst="rect">
            <a:avLst/>
          </a:prstGeom>
          <a:ln>
            <a:noFill/>
          </a:ln>
          <a:effectLst>
            <a:outerShdw blurRad="292100" dist="139700" dir="2700000" algn="tl" rotWithShape="0">
              <a:srgbClr val="333333">
                <a:alpha val="65000"/>
              </a:srgbClr>
            </a:outerShdw>
          </a:effectLst>
        </p:spPr>
      </p:pic>
      <p:sp>
        <p:nvSpPr>
          <p:cNvPr id="13" name="Speech Bubble: Rectangle with Corners Rounded 12">
            <a:extLst>
              <a:ext uri="{FF2B5EF4-FFF2-40B4-BE49-F238E27FC236}">
                <a16:creationId xmlns:a16="http://schemas.microsoft.com/office/drawing/2014/main" id="{90FA8C0C-3A8E-4FE1-AD2C-4FEF888E84F2}"/>
              </a:ext>
            </a:extLst>
          </p:cNvPr>
          <p:cNvSpPr/>
          <p:nvPr/>
        </p:nvSpPr>
        <p:spPr>
          <a:xfrm>
            <a:off x="9501928" y="1895914"/>
            <a:ext cx="1402875" cy="514766"/>
          </a:xfrm>
          <a:prstGeom prst="wedgeRoundRectCallout">
            <a:avLst>
              <a:gd name="adj1" fmla="val -29604"/>
              <a:gd name="adj2" fmla="val -160114"/>
              <a:gd name="adj3" fmla="val 16667"/>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Click on Finish</a:t>
            </a:r>
          </a:p>
        </p:txBody>
      </p:sp>
      <p:sp>
        <p:nvSpPr>
          <p:cNvPr id="2" name="Footer Placeholder 1">
            <a:extLst>
              <a:ext uri="{FF2B5EF4-FFF2-40B4-BE49-F238E27FC236}">
                <a16:creationId xmlns:a16="http://schemas.microsoft.com/office/drawing/2014/main" id="{1DC0F0CF-B1E7-48E6-BABB-2816C68C1A3E}"/>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81688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32</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Contract Signing by Supplier – Final LON PDF in Email</a:t>
            </a:r>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635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
        <p:nvSpPr>
          <p:cNvPr id="5" name="Rectangle 4">
            <a:extLst>
              <a:ext uri="{FF2B5EF4-FFF2-40B4-BE49-F238E27FC236}">
                <a16:creationId xmlns:a16="http://schemas.microsoft.com/office/drawing/2014/main" id="{87777259-3733-48E4-85E2-94438A343939}"/>
              </a:ext>
            </a:extLst>
          </p:cNvPr>
          <p:cNvSpPr/>
          <p:nvPr/>
        </p:nvSpPr>
        <p:spPr>
          <a:xfrm>
            <a:off x="585757" y="5590205"/>
            <a:ext cx="11020483" cy="769622"/>
          </a:xfrm>
          <a:prstGeom prst="rect">
            <a:avLst/>
          </a:prstGeom>
          <a:solidFill>
            <a:schemeClr val="bg1"/>
          </a:solidFill>
          <a:ln w="19050">
            <a:solidFill>
              <a:schemeClr val="bg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Completion email from DocuSign with attached LON PDF signed by supplier</a:t>
            </a:r>
          </a:p>
          <a:p>
            <a:pPr marL="342900" indent="-342900">
              <a:buFont typeface="+mj-lt"/>
              <a:buAutoNum type="arabicPeriod"/>
            </a:pPr>
            <a:endParaRPr lang="en-US" sz="1400" dirty="0">
              <a:solidFill>
                <a:schemeClr val="tx1"/>
              </a:solidFill>
            </a:endParaRPr>
          </a:p>
          <a:p>
            <a:r>
              <a:rPr lang="en-US" sz="1400" dirty="0">
                <a:solidFill>
                  <a:schemeClr val="tx1"/>
                </a:solidFill>
              </a:rPr>
              <a:t> </a:t>
            </a:r>
          </a:p>
        </p:txBody>
      </p:sp>
      <p:pic>
        <p:nvPicPr>
          <p:cNvPr id="2" name="Picture 1">
            <a:extLst>
              <a:ext uri="{FF2B5EF4-FFF2-40B4-BE49-F238E27FC236}">
                <a16:creationId xmlns:a16="http://schemas.microsoft.com/office/drawing/2014/main" id="{F3069357-063C-4F78-B443-FD1EF9F53CDB}"/>
              </a:ext>
            </a:extLst>
          </p:cNvPr>
          <p:cNvPicPr>
            <a:picLocks noChangeAspect="1"/>
          </p:cNvPicPr>
          <p:nvPr/>
        </p:nvPicPr>
        <p:blipFill>
          <a:blip r:embed="rId5"/>
          <a:stretch>
            <a:fillRect/>
          </a:stretch>
        </p:blipFill>
        <p:spPr>
          <a:xfrm>
            <a:off x="585756" y="977399"/>
            <a:ext cx="11020483" cy="4533225"/>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076B1FE1-830E-4426-8F2B-3CE949D17DFB}"/>
              </a:ext>
            </a:extLst>
          </p:cNvPr>
          <p:cNvSpPr>
            <a:spLocks noGrp="1"/>
          </p:cNvSpPr>
          <p:nvPr>
            <p:ph type="ftr" sz="quarter" idx="11"/>
            <p:custDataLst>
              <p:tags r:id="rId2"/>
            </p:custDataLst>
          </p:nvPr>
        </p:nvSpPr>
        <p:spPr>
          <a:xfrm>
            <a:off x="0" y="6494869"/>
            <a:ext cx="12192000" cy="88092"/>
          </a:xfrm>
          <a:prstGeom prst="rect">
            <a:avLst/>
          </a:prstGeom>
        </p:spPr>
        <p:txBody>
          <a:bodyPr vert="horz" lIns="0" tIns="36000" rIns="0" bIns="36000" rtlCol="0" anchor="ctr">
            <a:spAutoFit/>
          </a:bodyPr>
          <a:lstStyle>
            <a:defPPr>
              <a:defRPr lang="fr-FR"/>
            </a:defPPr>
            <a:lvl1pPr marL="0" algn="l" defTabSz="914400" rtl="0" eaLnBrk="1" latinLnBrk="0" hangingPunct="1">
              <a:defRPr lang="en-US" sz="100" b="0" i="0" u="none" kern="1200">
                <a:solidFill>
                  <a:srgbClr val="000000"/>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2061359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827E-906F-418E-8E45-EB25E295D26F}"/>
              </a:ext>
            </a:extLst>
          </p:cNvPr>
          <p:cNvSpPr>
            <a:spLocks noGrp="1"/>
          </p:cNvSpPr>
          <p:nvPr>
            <p:ph type="title"/>
          </p:nvPr>
        </p:nvSpPr>
        <p:spPr/>
        <p:txBody>
          <a:bodyPr/>
          <a:lstStyle/>
          <a:p>
            <a:r>
              <a:rPr lang="fr-FR" dirty="0"/>
              <a:t>Ariba support Access</a:t>
            </a:r>
            <a:endParaRPr lang="en-US" dirty="0"/>
          </a:p>
        </p:txBody>
      </p:sp>
      <p:sp>
        <p:nvSpPr>
          <p:cNvPr id="4" name="Slide Number Placeholder 3">
            <a:extLst>
              <a:ext uri="{FF2B5EF4-FFF2-40B4-BE49-F238E27FC236}">
                <a16:creationId xmlns:a16="http://schemas.microsoft.com/office/drawing/2014/main" id="{6CB77224-B41E-470D-9821-7B6C2168A15D}"/>
              </a:ext>
            </a:extLst>
          </p:cNvPr>
          <p:cNvSpPr>
            <a:spLocks noGrp="1"/>
          </p:cNvSpPr>
          <p:nvPr>
            <p:ph type="sldNum" sz="quarter" idx="12"/>
          </p:nvPr>
        </p:nvSpPr>
        <p:spPr/>
        <p:txBody>
          <a:bodyPr/>
          <a:lstStyle/>
          <a:p>
            <a:fld id="{233B3670-7CFA-4AE8-BD91-982E0BBFB5F8}" type="slidenum">
              <a:rPr lang="fr-FR" smtClean="0"/>
              <a:t>33</a:t>
            </a:fld>
            <a:endParaRPr lang="fr-FR" dirty="0"/>
          </a:p>
        </p:txBody>
      </p:sp>
      <p:sp>
        <p:nvSpPr>
          <p:cNvPr id="5" name="BJPseudoFooter">
            <a:extLst>
              <a:ext uri="{FF2B5EF4-FFF2-40B4-BE49-F238E27FC236}">
                <a16:creationId xmlns:a16="http://schemas.microsoft.com/office/drawing/2014/main" id="{60ACEF74-53E8-4CC7-883E-1B57ECF2CCC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pic>
        <p:nvPicPr>
          <p:cNvPr id="6" name="Content Placeholder 5">
            <a:extLst>
              <a:ext uri="{FF2B5EF4-FFF2-40B4-BE49-F238E27FC236}">
                <a16:creationId xmlns:a16="http://schemas.microsoft.com/office/drawing/2014/main" id="{98E84DC3-2238-488C-B00F-06EED1E699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65876" y="1204676"/>
            <a:ext cx="9060249" cy="2844642"/>
          </a:xfrm>
          <a:effectLst>
            <a:outerShdw blurRad="63500" sx="102000" sy="102000" algn="ctr" rotWithShape="0">
              <a:prstClr val="black">
                <a:alpha val="40000"/>
              </a:prstClr>
            </a:outerShdw>
          </a:effectLst>
        </p:spPr>
      </p:pic>
      <p:sp>
        <p:nvSpPr>
          <p:cNvPr id="7" name="Slide Number Placeholder 4">
            <a:extLst>
              <a:ext uri="{FF2B5EF4-FFF2-40B4-BE49-F238E27FC236}">
                <a16:creationId xmlns:a16="http://schemas.microsoft.com/office/drawing/2014/main" id="{EBAE8926-BC05-40FD-9C10-14AB7B5ED9B3}"/>
              </a:ext>
            </a:extLst>
          </p:cNvPr>
          <p:cNvSpPr txBox="1">
            <a:spLocks/>
          </p:cNvSpPr>
          <p:nvPr/>
        </p:nvSpPr>
        <p:spPr>
          <a:xfrm>
            <a:off x="5931277" y="6425621"/>
            <a:ext cx="329449" cy="226591"/>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rgbClr val="32447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3B3670-7CFA-4AE8-BD91-982E0BBFB5F8}" type="slidenum">
              <a:rPr lang="en-US" smtClean="0"/>
              <a:pPr/>
              <a:t>33</a:t>
            </a:fld>
            <a:endParaRPr lang="en-US" dirty="0"/>
          </a:p>
        </p:txBody>
      </p:sp>
      <p:pic>
        <p:nvPicPr>
          <p:cNvPr id="8" name="Picture 7">
            <a:extLst>
              <a:ext uri="{FF2B5EF4-FFF2-40B4-BE49-F238E27FC236}">
                <a16:creationId xmlns:a16="http://schemas.microsoft.com/office/drawing/2014/main" id="{3E9F1533-8945-4DB5-8F35-83CD4254F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125" y="3238439"/>
            <a:ext cx="6590513" cy="2997974"/>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F684C199-554E-4B7F-85D5-41522C6B9769}"/>
              </a:ext>
            </a:extLst>
          </p:cNvPr>
          <p:cNvSpPr/>
          <p:nvPr/>
        </p:nvSpPr>
        <p:spPr>
          <a:xfrm>
            <a:off x="8004869" y="3592873"/>
            <a:ext cx="1588711" cy="33201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4AD1B18-C4C3-47B9-8C8A-6BC603AE8536}"/>
              </a:ext>
            </a:extLst>
          </p:cNvPr>
          <p:cNvSpPr/>
          <p:nvPr/>
        </p:nvSpPr>
        <p:spPr>
          <a:xfrm>
            <a:off x="7654349" y="4314672"/>
            <a:ext cx="1939231" cy="11717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75381E0-28F5-43B9-9756-C2AF440880B9}"/>
              </a:ext>
            </a:extLst>
          </p:cNvPr>
          <p:cNvSpPr/>
          <p:nvPr/>
        </p:nvSpPr>
        <p:spPr>
          <a:xfrm>
            <a:off x="9453489" y="1185914"/>
            <a:ext cx="1172635" cy="4633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6799D56-26DE-487D-88FF-D91F4FEAE906}"/>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extLst>
      <p:ext uri="{BB962C8B-B14F-4D97-AF65-F5344CB8AC3E}">
        <p14:creationId xmlns:p14="http://schemas.microsoft.com/office/powerpoint/2010/main" val="217637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827E-906F-418E-8E45-EB25E295D26F}"/>
              </a:ext>
            </a:extLst>
          </p:cNvPr>
          <p:cNvSpPr>
            <a:spLocks noGrp="1"/>
          </p:cNvSpPr>
          <p:nvPr>
            <p:ph type="title"/>
          </p:nvPr>
        </p:nvSpPr>
        <p:spPr>
          <a:xfrm>
            <a:off x="585758" y="0"/>
            <a:ext cx="11336364" cy="769622"/>
          </a:xfrm>
        </p:spPr>
        <p:txBody>
          <a:bodyPr/>
          <a:lstStyle/>
          <a:p>
            <a:r>
              <a:rPr lang="fr-FR" dirty="0"/>
              <a:t>Ariba support Access (2/3)</a:t>
            </a:r>
            <a:endParaRPr lang="en-US" dirty="0"/>
          </a:p>
        </p:txBody>
      </p:sp>
      <p:sp>
        <p:nvSpPr>
          <p:cNvPr id="4" name="Slide Number Placeholder 3">
            <a:extLst>
              <a:ext uri="{FF2B5EF4-FFF2-40B4-BE49-F238E27FC236}">
                <a16:creationId xmlns:a16="http://schemas.microsoft.com/office/drawing/2014/main" id="{6CB77224-B41E-470D-9821-7B6C2168A15D}"/>
              </a:ext>
            </a:extLst>
          </p:cNvPr>
          <p:cNvSpPr>
            <a:spLocks noGrp="1"/>
          </p:cNvSpPr>
          <p:nvPr>
            <p:ph type="sldNum" sz="quarter" idx="12"/>
          </p:nvPr>
        </p:nvSpPr>
        <p:spPr/>
        <p:txBody>
          <a:bodyPr/>
          <a:lstStyle/>
          <a:p>
            <a:fld id="{233B3670-7CFA-4AE8-BD91-982E0BBFB5F8}" type="slidenum">
              <a:rPr lang="fr-FR" smtClean="0"/>
              <a:t>34</a:t>
            </a:fld>
            <a:endParaRPr lang="fr-FR" dirty="0"/>
          </a:p>
        </p:txBody>
      </p:sp>
      <p:sp>
        <p:nvSpPr>
          <p:cNvPr id="5" name="BJPseudoFooter">
            <a:extLst>
              <a:ext uri="{FF2B5EF4-FFF2-40B4-BE49-F238E27FC236}">
                <a16:creationId xmlns:a16="http://schemas.microsoft.com/office/drawing/2014/main" id="{60ACEF74-53E8-4CC7-883E-1B57ECF2CCC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pic>
        <p:nvPicPr>
          <p:cNvPr id="13" name="Picture 12">
            <a:extLst>
              <a:ext uri="{FF2B5EF4-FFF2-40B4-BE49-F238E27FC236}">
                <a16:creationId xmlns:a16="http://schemas.microsoft.com/office/drawing/2014/main" id="{AAB11F5E-4AB3-42EB-B78B-86EDFB0A983A}"/>
              </a:ext>
            </a:extLst>
          </p:cNvPr>
          <p:cNvPicPr>
            <a:picLocks noChangeAspect="1"/>
          </p:cNvPicPr>
          <p:nvPr/>
        </p:nvPicPr>
        <p:blipFill>
          <a:blip r:embed="rId4"/>
          <a:stretch>
            <a:fillRect/>
          </a:stretch>
        </p:blipFill>
        <p:spPr>
          <a:xfrm>
            <a:off x="1741323" y="937311"/>
            <a:ext cx="4458628" cy="5134887"/>
          </a:xfrm>
          <a:prstGeom prst="rect">
            <a:avLst/>
          </a:prstGeom>
          <a:effectLst>
            <a:outerShdw blurRad="63500" sx="102000" sy="102000" algn="ctr" rotWithShape="0">
              <a:prstClr val="black">
                <a:alpha val="40000"/>
              </a:prstClr>
            </a:outerShdw>
          </a:effectLst>
        </p:spPr>
      </p:pic>
      <p:sp>
        <p:nvSpPr>
          <p:cNvPr id="14" name="Espace réservé du numéro de diapositive 4">
            <a:extLst>
              <a:ext uri="{FF2B5EF4-FFF2-40B4-BE49-F238E27FC236}">
                <a16:creationId xmlns:a16="http://schemas.microsoft.com/office/drawing/2014/main" id="{C78CE8B0-998E-4EAE-B5B7-9A3BD33EFD5F}"/>
              </a:ext>
            </a:extLst>
          </p:cNvPr>
          <p:cNvSpPr txBox="1">
            <a:spLocks/>
          </p:cNvSpPr>
          <p:nvPr/>
        </p:nvSpPr>
        <p:spPr>
          <a:xfrm>
            <a:off x="5931277" y="6425621"/>
            <a:ext cx="329449" cy="226591"/>
          </a:xfrm>
          <a:prstGeom prst="rect">
            <a:avLst/>
          </a:prstGeom>
          <a:effectLst>
            <a:outerShdw blurRad="63500" sx="102000" sy="102000" algn="ctr" rotWithShape="0">
              <a:prstClr val="black">
                <a:alpha val="40000"/>
              </a:prstClr>
            </a:outerShdw>
          </a:effectLst>
        </p:spPr>
        <p:txBody>
          <a:bodyPr vert="horz" lIns="91440" tIns="45720" rIns="91440" bIns="45720" rtlCol="0" anchor="ctr"/>
          <a:lstStyle>
            <a:defPPr>
              <a:defRPr lang="fr-FR"/>
            </a:defPPr>
            <a:lvl1pPr marL="0" algn="ctr" defTabSz="914400" rtl="0" eaLnBrk="1" latinLnBrk="0" hangingPunct="1">
              <a:defRPr sz="1000" kern="1200">
                <a:solidFill>
                  <a:srgbClr val="32447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a:defRPr/>
            </a:pPr>
            <a:fld id="{233B3670-7CFA-4AE8-BD91-982E0BBFB5F8}" type="slidenum">
              <a:rPr lang="en-US" smtClean="0">
                <a:solidFill>
                  <a:srgbClr val="003684"/>
                </a:solidFill>
                <a:latin typeface="Century Gothic" panose="020B0502020202020204" pitchFamily="34" charset="0"/>
              </a:rPr>
              <a:pPr defTabSz="914354">
                <a:defRPr/>
              </a:pPr>
              <a:t>34</a:t>
            </a:fld>
            <a:endParaRPr lang="en-US" dirty="0">
              <a:solidFill>
                <a:srgbClr val="003684"/>
              </a:solidFill>
              <a:latin typeface="Century Gothic" panose="020B0502020202020204" pitchFamily="34" charset="0"/>
            </a:endParaRPr>
          </a:p>
        </p:txBody>
      </p:sp>
      <p:pic>
        <p:nvPicPr>
          <p:cNvPr id="15" name="Picture 14">
            <a:extLst>
              <a:ext uri="{FF2B5EF4-FFF2-40B4-BE49-F238E27FC236}">
                <a16:creationId xmlns:a16="http://schemas.microsoft.com/office/drawing/2014/main" id="{99D45D3D-7886-47A6-8CC6-918931BA9F7B}"/>
              </a:ext>
            </a:extLst>
          </p:cNvPr>
          <p:cNvPicPr>
            <a:picLocks noChangeAspect="1"/>
          </p:cNvPicPr>
          <p:nvPr/>
        </p:nvPicPr>
        <p:blipFill>
          <a:blip r:embed="rId5"/>
          <a:stretch>
            <a:fillRect/>
          </a:stretch>
        </p:blipFill>
        <p:spPr>
          <a:xfrm>
            <a:off x="6822471" y="1082475"/>
            <a:ext cx="3500749" cy="4424875"/>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667CCBD3-8C5E-416F-AD70-ED783F6EC622}"/>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88776" y="2604755"/>
            <a:ext cx="454315" cy="454315"/>
          </a:xfrm>
          <a:prstGeom prst="rect">
            <a:avLst/>
          </a:prstGeom>
          <a:effectLst>
            <a:outerShdw blurRad="63500" sx="102000" sy="102000" algn="ctr" rotWithShape="0">
              <a:prstClr val="black">
                <a:alpha val="40000"/>
              </a:prstClr>
            </a:outerShdw>
          </a:effectLst>
        </p:spPr>
      </p:pic>
      <p:sp>
        <p:nvSpPr>
          <p:cNvPr id="17" name="Right Arrow 6">
            <a:extLst>
              <a:ext uri="{FF2B5EF4-FFF2-40B4-BE49-F238E27FC236}">
                <a16:creationId xmlns:a16="http://schemas.microsoft.com/office/drawing/2014/main" id="{34D52DAC-1CC8-4594-BE7C-8F1A56AD8B58}"/>
              </a:ext>
            </a:extLst>
          </p:cNvPr>
          <p:cNvSpPr/>
          <p:nvPr/>
        </p:nvSpPr>
        <p:spPr>
          <a:xfrm>
            <a:off x="6275809" y="2080128"/>
            <a:ext cx="470803" cy="367367"/>
          </a:xfrm>
          <a:prstGeom prst="rightArrow">
            <a:avLst/>
          </a:prstGeom>
          <a:solidFill>
            <a:srgbClr val="002060"/>
          </a:solidFill>
          <a:ln>
            <a:solidFill>
              <a:srgbClr val="00368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ZoneTexte 12">
            <a:extLst>
              <a:ext uri="{FF2B5EF4-FFF2-40B4-BE49-F238E27FC236}">
                <a16:creationId xmlns:a16="http://schemas.microsoft.com/office/drawing/2014/main" id="{FBB22626-AE36-46EA-A6CD-7A11A00EECEB}"/>
              </a:ext>
            </a:extLst>
          </p:cNvPr>
          <p:cNvSpPr txBox="1"/>
          <p:nvPr/>
        </p:nvSpPr>
        <p:spPr>
          <a:xfrm>
            <a:off x="2802465" y="1255526"/>
            <a:ext cx="1455210" cy="215444"/>
          </a:xfrm>
          <a:prstGeom prst="rect">
            <a:avLst/>
          </a:prstGeom>
          <a:noFill/>
          <a:effectLst>
            <a:outerShdw blurRad="63500" sx="102000" sy="102000" algn="ctr" rotWithShape="0">
              <a:prstClr val="black">
                <a:alpha val="40000"/>
              </a:prstClr>
            </a:outerShdw>
          </a:effectLst>
        </p:spPr>
        <p:txBody>
          <a:bodyPr wrap="square" rtlCol="0">
            <a:spAutoFit/>
          </a:bodyPr>
          <a:lstStyle/>
          <a:p>
            <a:r>
              <a:rPr lang="fr-FR" sz="800" dirty="0"/>
              <a:t>Search with key words  </a:t>
            </a:r>
          </a:p>
        </p:txBody>
      </p:sp>
      <p:sp>
        <p:nvSpPr>
          <p:cNvPr id="20" name="Rectangle 19">
            <a:extLst>
              <a:ext uri="{FF2B5EF4-FFF2-40B4-BE49-F238E27FC236}">
                <a16:creationId xmlns:a16="http://schemas.microsoft.com/office/drawing/2014/main" id="{2A0A8B75-F993-4714-AA05-B32E69F0E8CA}"/>
              </a:ext>
            </a:extLst>
          </p:cNvPr>
          <p:cNvSpPr/>
          <p:nvPr/>
        </p:nvSpPr>
        <p:spPr>
          <a:xfrm>
            <a:off x="6822471" y="4339632"/>
            <a:ext cx="3500749" cy="1167718"/>
          </a:xfrm>
          <a:prstGeom prst="rect">
            <a:avLst/>
          </a:prstGeom>
          <a:noFill/>
          <a:ln w="28575">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7A9E5ED-7C8E-44CF-A520-40A064F167DA}"/>
              </a:ext>
            </a:extLst>
          </p:cNvPr>
          <p:cNvSpPr/>
          <p:nvPr/>
        </p:nvSpPr>
        <p:spPr>
          <a:xfrm>
            <a:off x="1741323" y="1255526"/>
            <a:ext cx="2693517" cy="291405"/>
          </a:xfrm>
          <a:prstGeom prst="rect">
            <a:avLst/>
          </a:prstGeom>
          <a:noFill/>
          <a:ln w="28575">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0F09F25-A13C-4D9C-8AE8-70E6C525AC2A}"/>
              </a:ext>
            </a:extLst>
          </p:cNvPr>
          <p:cNvSpPr/>
          <p:nvPr/>
        </p:nvSpPr>
        <p:spPr>
          <a:xfrm>
            <a:off x="1741322" y="1785921"/>
            <a:ext cx="875269" cy="291405"/>
          </a:xfrm>
          <a:prstGeom prst="rect">
            <a:avLst/>
          </a:prstGeom>
          <a:noFill/>
          <a:ln w="28575">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3B5B70D-76B0-4E10-ABE6-5AC724DF2D52}"/>
              </a:ext>
            </a:extLst>
          </p:cNvPr>
          <p:cNvSpPr/>
          <p:nvPr/>
        </p:nvSpPr>
        <p:spPr>
          <a:xfrm>
            <a:off x="4859308" y="1856196"/>
            <a:ext cx="1340644" cy="815233"/>
          </a:xfrm>
          <a:prstGeom prst="rect">
            <a:avLst/>
          </a:prstGeom>
          <a:noFill/>
          <a:ln w="28575">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55C9A89-2F5C-4773-B14B-CCEE5394AE35}"/>
              </a:ext>
            </a:extLst>
          </p:cNvPr>
          <p:cNvSpPr/>
          <p:nvPr/>
        </p:nvSpPr>
        <p:spPr>
          <a:xfrm>
            <a:off x="8179556" y="5080655"/>
            <a:ext cx="3500749" cy="1167718"/>
          </a:xfrm>
          <a:prstGeom prst="rect">
            <a:avLst/>
          </a:prstGeom>
          <a:solidFill>
            <a:schemeClr val="bg1"/>
          </a:solidFill>
          <a:ln w="28575">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54">
              <a:buClr>
                <a:srgbClr val="FA0057"/>
              </a:buClr>
              <a:buSzPct val="80000"/>
              <a:defRPr/>
            </a:pPr>
            <a:r>
              <a:rPr lang="en-US" sz="1100" b="1" dirty="0">
                <a:solidFill>
                  <a:srgbClr val="002060"/>
                </a:solidFill>
              </a:rPr>
              <a:t>Try searching for whatever you need help with by using the I need help with search box.</a:t>
            </a:r>
          </a:p>
          <a:p>
            <a:pPr lvl="0" algn="just" defTabSz="914354">
              <a:buClr>
                <a:srgbClr val="FA0057"/>
              </a:buClr>
              <a:buSzPct val="80000"/>
              <a:defRPr/>
            </a:pPr>
            <a:r>
              <a:rPr lang="en-US" sz="1100" b="1" dirty="0">
                <a:solidFill>
                  <a:srgbClr val="002060"/>
                </a:solidFill>
              </a:rPr>
              <a:t>If you need further support after conducting a search, the above mentioned support options will become available.</a:t>
            </a:r>
            <a:endParaRPr lang="pt-PT" sz="1100" b="1" dirty="0">
              <a:solidFill>
                <a:srgbClr val="002060"/>
              </a:solidFill>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pt-PT"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FE0B977-9FBC-452A-B6A0-544D97284C78}"/>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extLst>
      <p:ext uri="{BB962C8B-B14F-4D97-AF65-F5344CB8AC3E}">
        <p14:creationId xmlns:p14="http://schemas.microsoft.com/office/powerpoint/2010/main" val="2424562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FC5-7CF3-401E-B603-84884BAF4E22}"/>
              </a:ext>
            </a:extLst>
          </p:cNvPr>
          <p:cNvSpPr>
            <a:spLocks noGrp="1"/>
          </p:cNvSpPr>
          <p:nvPr>
            <p:ph type="title"/>
          </p:nvPr>
        </p:nvSpPr>
        <p:spPr/>
        <p:txBody>
          <a:bodyPr/>
          <a:lstStyle/>
          <a:p>
            <a:r>
              <a:rPr lang="fr-FR" dirty="0"/>
              <a:t>Ariba support Access (3/3)</a:t>
            </a:r>
            <a:endParaRPr lang="en-US" dirty="0"/>
          </a:p>
        </p:txBody>
      </p:sp>
      <p:sp>
        <p:nvSpPr>
          <p:cNvPr id="3" name="Content Placeholder 2">
            <a:extLst>
              <a:ext uri="{FF2B5EF4-FFF2-40B4-BE49-F238E27FC236}">
                <a16:creationId xmlns:a16="http://schemas.microsoft.com/office/drawing/2014/main" id="{E6BC7596-212E-4F7B-B0EA-8D1A236EFC88}"/>
              </a:ext>
            </a:extLst>
          </p:cNvPr>
          <p:cNvSpPr>
            <a:spLocks noGrp="1"/>
          </p:cNvSpPr>
          <p:nvPr>
            <p:ph idx="1"/>
          </p:nvPr>
        </p:nvSpPr>
        <p:spPr>
          <a:xfrm>
            <a:off x="728641" y="1106606"/>
            <a:ext cx="11336359" cy="520142"/>
          </a:xfrm>
        </p:spPr>
        <p:txBody>
          <a:bodyPr/>
          <a:lstStyle/>
          <a:p>
            <a:r>
              <a:rPr lang="fr-FR" sz="1600" dirty="0"/>
              <a:t>Questions regarding RFP event in Ariba	: </a:t>
            </a:r>
            <a:r>
              <a:rPr lang="en-US" sz="1600" u="sng" dirty="0">
                <a:hlinkClick r:id="rId4"/>
              </a:rPr>
              <a:t>ariba.support_supplier@faurecia.com</a:t>
            </a:r>
            <a:endParaRPr lang="en-US" sz="1600" u="sng" dirty="0"/>
          </a:p>
          <a:p>
            <a:r>
              <a:rPr lang="en-US" sz="1600" dirty="0"/>
              <a:t>Direct messenger in Ariba tool </a:t>
            </a:r>
          </a:p>
        </p:txBody>
      </p:sp>
      <p:sp>
        <p:nvSpPr>
          <p:cNvPr id="4" name="Slide Number Placeholder 3">
            <a:extLst>
              <a:ext uri="{FF2B5EF4-FFF2-40B4-BE49-F238E27FC236}">
                <a16:creationId xmlns:a16="http://schemas.microsoft.com/office/drawing/2014/main" id="{D101E6ED-F292-4C2E-AEE9-401B0E12F30F}"/>
              </a:ext>
            </a:extLst>
          </p:cNvPr>
          <p:cNvSpPr>
            <a:spLocks noGrp="1"/>
          </p:cNvSpPr>
          <p:nvPr>
            <p:ph type="sldNum" sz="quarter" idx="12"/>
          </p:nvPr>
        </p:nvSpPr>
        <p:spPr/>
        <p:txBody>
          <a:bodyPr/>
          <a:lstStyle/>
          <a:p>
            <a:fld id="{233B3670-7CFA-4AE8-BD91-982E0BBFB5F8}" type="slidenum">
              <a:rPr lang="fr-FR" smtClean="0"/>
              <a:t>35</a:t>
            </a:fld>
            <a:endParaRPr lang="fr-FR" dirty="0"/>
          </a:p>
        </p:txBody>
      </p:sp>
      <p:sp>
        <p:nvSpPr>
          <p:cNvPr id="5" name="BJPseudoFooter">
            <a:extLst>
              <a:ext uri="{FF2B5EF4-FFF2-40B4-BE49-F238E27FC236}">
                <a16:creationId xmlns:a16="http://schemas.microsoft.com/office/drawing/2014/main" id="{A4F1ED97-EBDC-487C-9ED7-56040CEA4CA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pic>
        <p:nvPicPr>
          <p:cNvPr id="3074" name="Picture 2">
            <a:extLst>
              <a:ext uri="{FF2B5EF4-FFF2-40B4-BE49-F238E27FC236}">
                <a16:creationId xmlns:a16="http://schemas.microsoft.com/office/drawing/2014/main" id="{36387821-9029-4E26-AE4B-C1205A839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9975" y="769622"/>
            <a:ext cx="2105025" cy="2171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54765B-9827-4511-B2BC-F6BF4AE29194}"/>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extLst>
      <p:ext uri="{BB962C8B-B14F-4D97-AF65-F5344CB8AC3E}">
        <p14:creationId xmlns:p14="http://schemas.microsoft.com/office/powerpoint/2010/main" val="391116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FC5-7CF3-401E-B603-84884BAF4E22}"/>
              </a:ext>
            </a:extLst>
          </p:cNvPr>
          <p:cNvSpPr>
            <a:spLocks noGrp="1"/>
          </p:cNvSpPr>
          <p:nvPr>
            <p:ph type="title"/>
          </p:nvPr>
        </p:nvSpPr>
        <p:spPr>
          <a:xfrm>
            <a:off x="315880" y="0"/>
            <a:ext cx="11336364" cy="769622"/>
          </a:xfrm>
        </p:spPr>
        <p:txBody>
          <a:bodyPr/>
          <a:lstStyle/>
          <a:p>
            <a:r>
              <a:rPr lang="fr-FR" dirty="0"/>
              <a:t>Ariba S2C: Supplier </a:t>
            </a:r>
            <a:r>
              <a:rPr lang="fr-FR" dirty="0" err="1"/>
              <a:t>FAQs</a:t>
            </a:r>
            <a:endParaRPr lang="en-US" dirty="0"/>
          </a:p>
        </p:txBody>
      </p:sp>
      <p:sp>
        <p:nvSpPr>
          <p:cNvPr id="4" name="Slide Number Placeholder 3">
            <a:extLst>
              <a:ext uri="{FF2B5EF4-FFF2-40B4-BE49-F238E27FC236}">
                <a16:creationId xmlns:a16="http://schemas.microsoft.com/office/drawing/2014/main" id="{D101E6ED-F292-4C2E-AEE9-401B0E12F30F}"/>
              </a:ext>
            </a:extLst>
          </p:cNvPr>
          <p:cNvSpPr>
            <a:spLocks noGrp="1"/>
          </p:cNvSpPr>
          <p:nvPr>
            <p:ph type="sldNum" sz="quarter" idx="12"/>
          </p:nvPr>
        </p:nvSpPr>
        <p:spPr/>
        <p:txBody>
          <a:bodyPr/>
          <a:lstStyle/>
          <a:p>
            <a:fld id="{233B3670-7CFA-4AE8-BD91-982E0BBFB5F8}" type="slidenum">
              <a:rPr lang="fr-FR" smtClean="0"/>
              <a:t>36</a:t>
            </a:fld>
            <a:endParaRPr lang="fr-FR" dirty="0"/>
          </a:p>
        </p:txBody>
      </p:sp>
      <p:sp>
        <p:nvSpPr>
          <p:cNvPr id="5" name="BJPseudoFooter">
            <a:extLst>
              <a:ext uri="{FF2B5EF4-FFF2-40B4-BE49-F238E27FC236}">
                <a16:creationId xmlns:a16="http://schemas.microsoft.com/office/drawing/2014/main" id="{A4F1ED97-EBDC-487C-9ED7-56040CEA4CA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7" name="Rectangle 6">
            <a:extLst>
              <a:ext uri="{FF2B5EF4-FFF2-40B4-BE49-F238E27FC236}">
                <a16:creationId xmlns:a16="http://schemas.microsoft.com/office/drawing/2014/main" id="{A254765B-9827-4511-B2BC-F6BF4AE29194}"/>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
        <p:nvSpPr>
          <p:cNvPr id="8" name="Content Placeholder 2">
            <a:extLst>
              <a:ext uri="{FF2B5EF4-FFF2-40B4-BE49-F238E27FC236}">
                <a16:creationId xmlns:a16="http://schemas.microsoft.com/office/drawing/2014/main" id="{2987121E-7E1F-45D5-8EE6-2C8759A472AF}"/>
              </a:ext>
            </a:extLst>
          </p:cNvPr>
          <p:cNvSpPr>
            <a:spLocks noGrp="1"/>
          </p:cNvSpPr>
          <p:nvPr>
            <p:ph idx="1"/>
          </p:nvPr>
        </p:nvSpPr>
        <p:spPr>
          <a:xfrm>
            <a:off x="315885" y="936211"/>
            <a:ext cx="11336359" cy="4613571"/>
          </a:xfrm>
        </p:spPr>
        <p:txBody>
          <a:bodyPr/>
          <a:lstStyle/>
          <a:p>
            <a:pPr lvl="0">
              <a:buClr>
                <a:srgbClr val="FA0057"/>
              </a:buClr>
              <a:defRPr/>
            </a:pPr>
            <a:r>
              <a:rPr lang="en-US" sz="1600" dirty="0"/>
              <a:t>Why do suppliers need to register? </a:t>
            </a:r>
          </a:p>
          <a:p>
            <a:pPr marL="0" lvl="0" indent="0">
              <a:buClr>
                <a:srgbClr val="FA0057"/>
              </a:buClr>
              <a:buNone/>
              <a:defRPr/>
            </a:pPr>
            <a:r>
              <a:rPr lang="en-US" sz="1600" dirty="0">
                <a:sym typeface="Wingdings" panose="05000000000000000000" pitchFamily="2" charset="2"/>
              </a:rPr>
              <a:t> </a:t>
            </a:r>
            <a:r>
              <a:rPr lang="en-US" sz="1600" b="0" dirty="0"/>
              <a:t>In order to participate in Ariba Sourcing events (e.g. to respond to RFPs and for submitting proposals its necessary for supplies to register on the Ariba Network</a:t>
            </a:r>
          </a:p>
          <a:p>
            <a:pPr marL="0" lvl="0" indent="0">
              <a:buClr>
                <a:srgbClr val="FA0057"/>
              </a:buClr>
              <a:buNone/>
              <a:defRPr/>
            </a:pPr>
            <a:endParaRPr lang="en-US" sz="1600" b="0" dirty="0"/>
          </a:p>
          <a:p>
            <a:pPr>
              <a:buClr>
                <a:srgbClr val="FA0057"/>
              </a:buClr>
              <a:defRPr/>
            </a:pPr>
            <a:r>
              <a:rPr lang="en-US" sz="1600" dirty="0"/>
              <a:t>I already have an ANID (Ariba Network ID), do I need a second one for the Supplier Registration?</a:t>
            </a:r>
          </a:p>
          <a:p>
            <a:pPr marL="0" indent="0">
              <a:buClr>
                <a:srgbClr val="FA0057"/>
              </a:buClr>
              <a:buNone/>
              <a:defRPr/>
            </a:pPr>
            <a:r>
              <a:rPr lang="en-US" sz="1600" dirty="0">
                <a:sym typeface="Wingdings" panose="05000000000000000000" pitchFamily="2" charset="2"/>
              </a:rPr>
              <a:t> </a:t>
            </a:r>
            <a:r>
              <a:rPr lang="en-US" sz="1600" b="0" dirty="0"/>
              <a:t>If you already have an ANID that you use for Ariba, then you do not need a second ID, simply log in with your username and password on Ariba Network</a:t>
            </a:r>
          </a:p>
          <a:p>
            <a:pPr marL="0" indent="0">
              <a:buClr>
                <a:srgbClr val="FA0057"/>
              </a:buClr>
              <a:buNone/>
              <a:defRPr/>
            </a:pPr>
            <a:endParaRPr lang="en-US" sz="1600" b="0" dirty="0"/>
          </a:p>
          <a:p>
            <a:pPr>
              <a:buClr>
                <a:srgbClr val="FA0057"/>
              </a:buClr>
              <a:defRPr/>
            </a:pPr>
            <a:r>
              <a:rPr lang="en-US" sz="1600" dirty="0"/>
              <a:t>How will we get notifications about new RFQ or status updates? </a:t>
            </a:r>
          </a:p>
          <a:p>
            <a:pPr marL="0" indent="0">
              <a:buClr>
                <a:srgbClr val="FA0057"/>
              </a:buClr>
              <a:buNone/>
              <a:defRPr/>
            </a:pPr>
            <a:r>
              <a:rPr lang="en-US" sz="1600" dirty="0">
                <a:sym typeface="Wingdings" panose="05000000000000000000" pitchFamily="2" charset="2"/>
              </a:rPr>
              <a:t> </a:t>
            </a:r>
            <a:r>
              <a:rPr lang="en-US" sz="1600" b="0" dirty="0"/>
              <a:t>Email notifications will be sent to the supplier contact person. The primary contact person will receive all status updates, notifications. Suppliers are able to maintain their primary contact person and other designated user’s roles via SAP ARIBA network</a:t>
            </a:r>
          </a:p>
          <a:p>
            <a:pPr marL="0" indent="0">
              <a:buClr>
                <a:srgbClr val="FA0057"/>
              </a:buClr>
              <a:buNone/>
              <a:defRPr/>
            </a:pPr>
            <a:endParaRPr lang="en-US" sz="1600" b="0" dirty="0"/>
          </a:p>
          <a:p>
            <a:pPr>
              <a:buClr>
                <a:srgbClr val="FA0057"/>
              </a:buClr>
              <a:defRPr/>
            </a:pPr>
            <a:r>
              <a:rPr lang="en-US" sz="1600" dirty="0"/>
              <a:t>What if Invite is send to the wrong contact from supplier organization?</a:t>
            </a:r>
          </a:p>
          <a:p>
            <a:pPr marL="0" indent="0">
              <a:buClr>
                <a:srgbClr val="FA0057"/>
              </a:buClr>
              <a:buNone/>
              <a:defRPr/>
            </a:pPr>
            <a:r>
              <a:rPr lang="en-US" sz="1600" dirty="0">
                <a:sym typeface="Wingdings" panose="05000000000000000000" pitchFamily="2" charset="2"/>
              </a:rPr>
              <a:t> </a:t>
            </a:r>
            <a:r>
              <a:rPr lang="en-US" sz="1600" b="0" dirty="0"/>
              <a:t>You should not forward the invitation but rather get in touch with the Faurecia Contact mentioned on the invitation and ask for sending the invitation to correct user within your organization.</a:t>
            </a:r>
          </a:p>
          <a:p>
            <a:pPr marL="0" indent="0">
              <a:buClr>
                <a:srgbClr val="FA0057"/>
              </a:buClr>
              <a:buNone/>
              <a:defRPr/>
            </a:pPr>
            <a:endParaRPr lang="en-US" sz="1600" b="0" dirty="0"/>
          </a:p>
        </p:txBody>
      </p:sp>
      <p:pic>
        <p:nvPicPr>
          <p:cNvPr id="6" name="Picture 5" descr="Diagram&#10;&#10;Description automatically generated">
            <a:extLst>
              <a:ext uri="{FF2B5EF4-FFF2-40B4-BE49-F238E27FC236}">
                <a16:creationId xmlns:a16="http://schemas.microsoft.com/office/drawing/2014/main" id="{85E83B47-44D8-4A66-AD7A-BEC33BA14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347" y="5650599"/>
            <a:ext cx="2481305" cy="1194701"/>
          </a:xfrm>
          <a:prstGeom prst="rect">
            <a:avLst/>
          </a:prstGeom>
        </p:spPr>
      </p:pic>
    </p:spTree>
    <p:extLst>
      <p:ext uri="{BB962C8B-B14F-4D97-AF65-F5344CB8AC3E}">
        <p14:creationId xmlns:p14="http://schemas.microsoft.com/office/powerpoint/2010/main" val="104529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FC5-7CF3-401E-B603-84884BAF4E22}"/>
              </a:ext>
            </a:extLst>
          </p:cNvPr>
          <p:cNvSpPr>
            <a:spLocks noGrp="1"/>
          </p:cNvSpPr>
          <p:nvPr>
            <p:ph type="title"/>
          </p:nvPr>
        </p:nvSpPr>
        <p:spPr>
          <a:xfrm>
            <a:off x="304800" y="16041"/>
            <a:ext cx="11617322" cy="769622"/>
          </a:xfrm>
        </p:spPr>
        <p:txBody>
          <a:bodyPr/>
          <a:lstStyle/>
          <a:p>
            <a:r>
              <a:rPr lang="fr-FR" dirty="0"/>
              <a:t>Ariba S2C: Supplier </a:t>
            </a:r>
            <a:r>
              <a:rPr lang="fr-FR" dirty="0" err="1"/>
              <a:t>FAQs</a:t>
            </a:r>
            <a:endParaRPr lang="en-US" dirty="0"/>
          </a:p>
        </p:txBody>
      </p:sp>
      <p:sp>
        <p:nvSpPr>
          <p:cNvPr id="4" name="Slide Number Placeholder 3">
            <a:extLst>
              <a:ext uri="{FF2B5EF4-FFF2-40B4-BE49-F238E27FC236}">
                <a16:creationId xmlns:a16="http://schemas.microsoft.com/office/drawing/2014/main" id="{D101E6ED-F292-4C2E-AEE9-401B0E12F30F}"/>
              </a:ext>
            </a:extLst>
          </p:cNvPr>
          <p:cNvSpPr>
            <a:spLocks noGrp="1"/>
          </p:cNvSpPr>
          <p:nvPr>
            <p:ph type="sldNum" sz="quarter" idx="12"/>
          </p:nvPr>
        </p:nvSpPr>
        <p:spPr/>
        <p:txBody>
          <a:bodyPr/>
          <a:lstStyle/>
          <a:p>
            <a:fld id="{233B3670-7CFA-4AE8-BD91-982E0BBFB5F8}" type="slidenum">
              <a:rPr lang="fr-FR" smtClean="0"/>
              <a:t>37</a:t>
            </a:fld>
            <a:endParaRPr lang="fr-FR" dirty="0"/>
          </a:p>
        </p:txBody>
      </p:sp>
      <p:sp>
        <p:nvSpPr>
          <p:cNvPr id="5" name="BJPseudoFooter">
            <a:extLst>
              <a:ext uri="{FF2B5EF4-FFF2-40B4-BE49-F238E27FC236}">
                <a16:creationId xmlns:a16="http://schemas.microsoft.com/office/drawing/2014/main" id="{A4F1ED97-EBDC-487C-9ED7-56040CEA4CA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7" name="Rectangle 6">
            <a:extLst>
              <a:ext uri="{FF2B5EF4-FFF2-40B4-BE49-F238E27FC236}">
                <a16:creationId xmlns:a16="http://schemas.microsoft.com/office/drawing/2014/main" id="{A254765B-9827-4511-B2BC-F6BF4AE29194}"/>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
        <p:nvSpPr>
          <p:cNvPr id="8" name="Content Placeholder 7">
            <a:extLst>
              <a:ext uri="{FF2B5EF4-FFF2-40B4-BE49-F238E27FC236}">
                <a16:creationId xmlns:a16="http://schemas.microsoft.com/office/drawing/2014/main" id="{F829CA72-4920-4499-86B5-47C19295C3F6}"/>
              </a:ext>
            </a:extLst>
          </p:cNvPr>
          <p:cNvSpPr>
            <a:spLocks noGrp="1"/>
          </p:cNvSpPr>
          <p:nvPr>
            <p:ph idx="1"/>
          </p:nvPr>
        </p:nvSpPr>
        <p:spPr>
          <a:xfrm>
            <a:off x="299024" y="964716"/>
            <a:ext cx="11336359" cy="4182683"/>
          </a:xfrm>
        </p:spPr>
        <p:txBody>
          <a:bodyPr/>
          <a:lstStyle/>
          <a:p>
            <a:pPr>
              <a:buClr>
                <a:srgbClr val="FA0057"/>
              </a:buClr>
              <a:defRPr/>
            </a:pPr>
            <a:r>
              <a:rPr lang="en-US" dirty="0"/>
              <a:t>I tried to sign up but after completing the form I get the following error: There has been an issue updating the Sourcing document?</a:t>
            </a:r>
          </a:p>
          <a:p>
            <a:pPr>
              <a:buClr>
                <a:srgbClr val="FA0057"/>
              </a:buClr>
              <a:buFont typeface="Wingdings" panose="05000000000000000000" pitchFamily="2" charset="2"/>
              <a:buChar char="à"/>
              <a:defRPr/>
            </a:pPr>
            <a:r>
              <a:rPr lang="en-US" b="0" dirty="0"/>
              <a:t>Please login via </a:t>
            </a:r>
            <a:r>
              <a:rPr lang="en-US" b="0" dirty="0">
                <a:hlinkClick r:id="rId4"/>
              </a:rPr>
              <a:t>supplier.ariba.com </a:t>
            </a:r>
            <a:r>
              <a:rPr lang="en-US" b="0" dirty="0"/>
              <a:t>with your user name and password and then you should be able to access the questionnaire</a:t>
            </a:r>
          </a:p>
          <a:p>
            <a:pPr marL="0" indent="0">
              <a:buClr>
                <a:srgbClr val="FA0057"/>
              </a:buClr>
              <a:buNone/>
              <a:defRPr/>
            </a:pPr>
            <a:endParaRPr lang="en-US" b="0" dirty="0"/>
          </a:p>
          <a:p>
            <a:pPr>
              <a:buClr>
                <a:srgbClr val="FA0057"/>
              </a:buClr>
              <a:defRPr/>
            </a:pPr>
            <a:r>
              <a:rPr lang="en-US" dirty="0"/>
              <a:t>What would be the impact on running business/process (e.g. Payment/billing, bidding etc.), during suppliers profile update, migration and go live? </a:t>
            </a:r>
          </a:p>
          <a:p>
            <a:pPr>
              <a:buClr>
                <a:srgbClr val="FA0057"/>
              </a:buClr>
              <a:buFont typeface="Wingdings" panose="05000000000000000000" pitchFamily="2" charset="2"/>
              <a:buChar char="à"/>
              <a:defRPr/>
            </a:pPr>
            <a:r>
              <a:rPr lang="en-US" b="0" dirty="0"/>
              <a:t>Existing contract(s) will not be impacted</a:t>
            </a:r>
          </a:p>
          <a:p>
            <a:pPr marL="0" indent="0">
              <a:buClr>
                <a:srgbClr val="FA0057"/>
              </a:buClr>
              <a:buNone/>
              <a:defRPr/>
            </a:pPr>
            <a:endParaRPr lang="en-US" b="0" dirty="0"/>
          </a:p>
          <a:p>
            <a:pPr lvl="0">
              <a:buClr>
                <a:srgbClr val="FA0057"/>
              </a:buClr>
              <a:defRPr/>
            </a:pPr>
            <a:r>
              <a:rPr lang="en-US" dirty="0"/>
              <a:t>In CBD template under which tab as a supplier pricing information needs to be filled in?</a:t>
            </a:r>
          </a:p>
          <a:p>
            <a:pPr marL="0" lvl="0" indent="0">
              <a:buClr>
                <a:srgbClr val="FA0057"/>
              </a:buClr>
              <a:buNone/>
              <a:defRPr/>
            </a:pPr>
            <a:r>
              <a:rPr lang="en-US" dirty="0"/>
              <a:t> </a:t>
            </a:r>
            <a:r>
              <a:rPr lang="en-US" dirty="0">
                <a:solidFill>
                  <a:schemeClr val="accent5"/>
                </a:solidFill>
                <a:sym typeface="Wingdings" panose="05000000000000000000" pitchFamily="2" charset="2"/>
              </a:rPr>
              <a:t></a:t>
            </a:r>
            <a:r>
              <a:rPr lang="en-US" dirty="0">
                <a:sym typeface="Wingdings" panose="05000000000000000000" pitchFamily="2" charset="2"/>
              </a:rPr>
              <a:t> </a:t>
            </a:r>
            <a:r>
              <a:rPr lang="en-US" b="0" dirty="0"/>
              <a:t>Suppliers will have to provide the pricing in different tabs according to list of parts for which price needs to be Provided and then in “Pricing” Tab there is mapping for all the data entered within the sheet</a:t>
            </a:r>
          </a:p>
          <a:p>
            <a:pPr marL="0" indent="0">
              <a:buClr>
                <a:srgbClr val="FA0057"/>
              </a:buClr>
              <a:buNone/>
              <a:defRPr/>
            </a:pPr>
            <a:endParaRPr lang="en-US" b="0" dirty="0"/>
          </a:p>
          <a:p>
            <a:endParaRPr lang="en-US" dirty="0"/>
          </a:p>
        </p:txBody>
      </p:sp>
      <p:pic>
        <p:nvPicPr>
          <p:cNvPr id="10" name="Picture 9" descr="Diagram&#10;&#10;Description automatically generated">
            <a:extLst>
              <a:ext uri="{FF2B5EF4-FFF2-40B4-BE49-F238E27FC236}">
                <a16:creationId xmlns:a16="http://schemas.microsoft.com/office/drawing/2014/main" id="{4CCA1D8C-86CF-49B0-AC26-A3150450F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917" y="5689158"/>
            <a:ext cx="2381952" cy="1146865"/>
          </a:xfrm>
          <a:prstGeom prst="rect">
            <a:avLst/>
          </a:prstGeom>
        </p:spPr>
      </p:pic>
    </p:spTree>
    <p:extLst>
      <p:ext uri="{BB962C8B-B14F-4D97-AF65-F5344CB8AC3E}">
        <p14:creationId xmlns:p14="http://schemas.microsoft.com/office/powerpoint/2010/main" val="3000511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1FC5-7CF3-401E-B603-84884BAF4E22}"/>
              </a:ext>
            </a:extLst>
          </p:cNvPr>
          <p:cNvSpPr>
            <a:spLocks noGrp="1"/>
          </p:cNvSpPr>
          <p:nvPr>
            <p:ph type="title"/>
          </p:nvPr>
        </p:nvSpPr>
        <p:spPr>
          <a:xfrm>
            <a:off x="315880" y="0"/>
            <a:ext cx="11336364" cy="769622"/>
          </a:xfrm>
        </p:spPr>
        <p:txBody>
          <a:bodyPr/>
          <a:lstStyle/>
          <a:p>
            <a:r>
              <a:rPr lang="fr-FR" dirty="0"/>
              <a:t>Ariba S2C: Supplier </a:t>
            </a:r>
            <a:r>
              <a:rPr lang="fr-FR" dirty="0" err="1"/>
              <a:t>FAQs</a:t>
            </a:r>
            <a:endParaRPr lang="en-US" dirty="0"/>
          </a:p>
        </p:txBody>
      </p:sp>
      <p:sp>
        <p:nvSpPr>
          <p:cNvPr id="4" name="Slide Number Placeholder 3">
            <a:extLst>
              <a:ext uri="{FF2B5EF4-FFF2-40B4-BE49-F238E27FC236}">
                <a16:creationId xmlns:a16="http://schemas.microsoft.com/office/drawing/2014/main" id="{D101E6ED-F292-4C2E-AEE9-401B0E12F30F}"/>
              </a:ext>
            </a:extLst>
          </p:cNvPr>
          <p:cNvSpPr>
            <a:spLocks noGrp="1"/>
          </p:cNvSpPr>
          <p:nvPr>
            <p:ph type="sldNum" sz="quarter" idx="12"/>
          </p:nvPr>
        </p:nvSpPr>
        <p:spPr/>
        <p:txBody>
          <a:bodyPr/>
          <a:lstStyle/>
          <a:p>
            <a:fld id="{233B3670-7CFA-4AE8-BD91-982E0BBFB5F8}" type="slidenum">
              <a:rPr lang="fr-FR" smtClean="0"/>
              <a:t>38</a:t>
            </a:fld>
            <a:endParaRPr lang="fr-FR" dirty="0"/>
          </a:p>
        </p:txBody>
      </p:sp>
      <p:sp>
        <p:nvSpPr>
          <p:cNvPr id="5" name="BJPseudoFooter">
            <a:extLst>
              <a:ext uri="{FF2B5EF4-FFF2-40B4-BE49-F238E27FC236}">
                <a16:creationId xmlns:a16="http://schemas.microsoft.com/office/drawing/2014/main" id="{A4F1ED97-EBDC-487C-9ED7-56040CEA4CA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pic>
        <p:nvPicPr>
          <p:cNvPr id="3074" name="Picture 2">
            <a:extLst>
              <a:ext uri="{FF2B5EF4-FFF2-40B4-BE49-F238E27FC236}">
                <a16:creationId xmlns:a16="http://schemas.microsoft.com/office/drawing/2014/main" id="{36387821-9029-4E26-AE4B-C1205A839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270" y="311542"/>
            <a:ext cx="769730" cy="7941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54765B-9827-4511-B2BC-F6BF4AE29194}"/>
              </a:ext>
            </a:extLst>
          </p:cNvPr>
          <p:cNvSpPr/>
          <p:nvPr/>
        </p:nvSpPr>
        <p:spPr>
          <a:xfrm>
            <a:off x="10337800" y="-1363"/>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
        <p:nvSpPr>
          <p:cNvPr id="8" name="Content Placeholder 2">
            <a:extLst>
              <a:ext uri="{FF2B5EF4-FFF2-40B4-BE49-F238E27FC236}">
                <a16:creationId xmlns:a16="http://schemas.microsoft.com/office/drawing/2014/main" id="{2987121E-7E1F-45D5-8EE6-2C8759A472AF}"/>
              </a:ext>
            </a:extLst>
          </p:cNvPr>
          <p:cNvSpPr>
            <a:spLocks noGrp="1"/>
          </p:cNvSpPr>
          <p:nvPr>
            <p:ph idx="1"/>
          </p:nvPr>
        </p:nvSpPr>
        <p:spPr>
          <a:xfrm>
            <a:off x="315885" y="904125"/>
            <a:ext cx="11336359" cy="5210657"/>
          </a:xfrm>
        </p:spPr>
        <p:txBody>
          <a:bodyPr/>
          <a:lstStyle/>
          <a:p>
            <a:pPr>
              <a:buClr>
                <a:srgbClr val="FA0057"/>
              </a:buClr>
              <a:defRPr/>
            </a:pPr>
            <a:r>
              <a:rPr lang="fr-FR" sz="1600" dirty="0">
                <a:sym typeface="Wingdings" panose="05000000000000000000" pitchFamily="2" charset="2"/>
              </a:rPr>
              <a:t>Can the supplier will be able to change their quote price submitted for the RFP event ?</a:t>
            </a:r>
          </a:p>
          <a:p>
            <a:pPr marL="0" indent="0">
              <a:buClr>
                <a:srgbClr val="FA0057"/>
              </a:buClr>
              <a:buNone/>
              <a:defRPr/>
            </a:pPr>
            <a:r>
              <a:rPr lang="fr-FR" sz="1600" dirty="0">
                <a:solidFill>
                  <a:schemeClr val="accent5"/>
                </a:solidFill>
                <a:sym typeface="Wingdings" panose="05000000000000000000" pitchFamily="2" charset="2"/>
              </a:rPr>
              <a:t> </a:t>
            </a:r>
            <a:r>
              <a:rPr lang="fr-FR" sz="1600" b="0" dirty="0">
                <a:sym typeface="Wingdings" panose="05000000000000000000" pitchFamily="2" charset="2"/>
              </a:rPr>
              <a:t>Yes , Supplier can change the quote price as many times till the time event is Open and once event is stopped by Buyer then afterwards suppliers will not be able to change their pricing further</a:t>
            </a:r>
          </a:p>
          <a:p>
            <a:pPr marL="0" indent="0">
              <a:buClr>
                <a:srgbClr val="FA0057"/>
              </a:buClr>
              <a:buNone/>
              <a:defRPr/>
            </a:pPr>
            <a:endParaRPr lang="fr-FR" sz="1600" b="0" dirty="0">
              <a:sym typeface="Wingdings" panose="05000000000000000000" pitchFamily="2" charset="2"/>
            </a:endParaRPr>
          </a:p>
          <a:p>
            <a:pPr>
              <a:buClr>
                <a:srgbClr val="FA0057"/>
              </a:buClr>
              <a:defRPr/>
            </a:pPr>
            <a:r>
              <a:rPr lang="fr-FR" sz="1600" dirty="0">
                <a:sym typeface="Wingdings" panose="05000000000000000000" pitchFamily="2" charset="2"/>
              </a:rPr>
              <a:t>What all document supplier will have to fulfill in the RFP along with the pricing details ? </a:t>
            </a:r>
          </a:p>
          <a:p>
            <a:pPr marL="0" indent="0">
              <a:buClr>
                <a:srgbClr val="FA0057"/>
              </a:buClr>
              <a:buNone/>
              <a:defRPr/>
            </a:pPr>
            <a:r>
              <a:rPr lang="fr-FR" sz="1600" b="0" dirty="0">
                <a:solidFill>
                  <a:schemeClr val="accent5"/>
                </a:solidFill>
                <a:sym typeface="Wingdings" panose="05000000000000000000" pitchFamily="2" charset="2"/>
              </a:rPr>
              <a:t> </a:t>
            </a:r>
            <a:r>
              <a:rPr lang="fr-FR" sz="1600" b="0" dirty="0">
                <a:sym typeface="Wingdings" panose="05000000000000000000" pitchFamily="2" charset="2"/>
              </a:rPr>
              <a:t>NDA , Cover Letter , Capacity Commitements , Technical Spécifications , Feasibility Commitements ,Quality Commitements , SOW  , LPDS  Etc.</a:t>
            </a:r>
          </a:p>
          <a:p>
            <a:pPr marL="0" indent="0">
              <a:buClr>
                <a:srgbClr val="FA0057"/>
              </a:buClr>
              <a:buNone/>
              <a:defRPr/>
            </a:pPr>
            <a:endParaRPr lang="fr-FR" sz="1600" b="0" dirty="0">
              <a:sym typeface="Wingdings" panose="05000000000000000000" pitchFamily="2" charset="2"/>
            </a:endParaRPr>
          </a:p>
          <a:p>
            <a:pPr>
              <a:buClr>
                <a:srgbClr val="FA0057"/>
              </a:buClr>
              <a:defRPr/>
            </a:pPr>
            <a:r>
              <a:rPr lang="fr-FR" sz="1600" dirty="0">
                <a:sym typeface="Wingdings" panose="05000000000000000000" pitchFamily="2" charset="2"/>
              </a:rPr>
              <a:t>Do supplier Need the DocuSign account for signing LON document ? </a:t>
            </a:r>
          </a:p>
          <a:p>
            <a:pPr>
              <a:buClr>
                <a:srgbClr val="FA0057"/>
              </a:buClr>
              <a:buFont typeface="Wingdings" panose="05000000000000000000" pitchFamily="2" charset="2"/>
              <a:buChar char="à"/>
              <a:defRPr/>
            </a:pPr>
            <a:r>
              <a:rPr lang="fr-FR" sz="1600" b="0" dirty="0">
                <a:sym typeface="Wingdings" panose="05000000000000000000" pitchFamily="2" charset="2"/>
              </a:rPr>
              <a:t>Yes  , Once the supplier contact receive the email from DocuSign(After submitted by PSP) for signing purpose , Only for the first time use suppliers needs to create their DocuSign account by adding some basic details and then can sign the document and submit the </a:t>
            </a:r>
            <a:r>
              <a:rPr lang="fr-FR" sz="1600" b="0" dirty="0" err="1">
                <a:sym typeface="Wingdings" panose="05000000000000000000" pitchFamily="2" charset="2"/>
              </a:rPr>
              <a:t>Task</a:t>
            </a:r>
            <a:endParaRPr lang="fr-FR" sz="1600" b="0" dirty="0">
              <a:sym typeface="Wingdings" panose="05000000000000000000" pitchFamily="2" charset="2"/>
            </a:endParaRPr>
          </a:p>
          <a:p>
            <a:pPr marL="0" indent="0">
              <a:buClr>
                <a:srgbClr val="FA0057"/>
              </a:buClr>
              <a:buNone/>
              <a:defRPr/>
            </a:pPr>
            <a:endParaRPr lang="fr-FR" sz="1600" b="0" dirty="0">
              <a:sym typeface="Wingdings" panose="05000000000000000000" pitchFamily="2" charset="2"/>
            </a:endParaRPr>
          </a:p>
          <a:p>
            <a:pPr>
              <a:buClr>
                <a:srgbClr val="FA0057"/>
              </a:buClr>
              <a:defRPr/>
            </a:pPr>
            <a:r>
              <a:rPr lang="fr-FR" sz="1600" dirty="0"/>
              <a:t>How to upload the NDA Inside Ariba and agree on the terms and conditions? </a:t>
            </a:r>
          </a:p>
          <a:p>
            <a:pPr marL="0" indent="0">
              <a:buClr>
                <a:srgbClr val="FA0057"/>
              </a:buClr>
              <a:buNone/>
              <a:defRPr/>
            </a:pPr>
            <a:r>
              <a:rPr lang="fr-FR" sz="1600" dirty="0">
                <a:solidFill>
                  <a:schemeClr val="accent5"/>
                </a:solidFill>
                <a:sym typeface="Wingdings" panose="05000000000000000000" pitchFamily="2" charset="2"/>
              </a:rPr>
              <a:t> </a:t>
            </a:r>
            <a:r>
              <a:rPr lang="fr-FR" sz="1600" b="0" dirty="0" err="1">
                <a:sym typeface="Wingdings" panose="05000000000000000000" pitchFamily="2" charset="2"/>
              </a:rPr>
              <a:t>After</a:t>
            </a:r>
            <a:r>
              <a:rPr lang="fr-FR" sz="1600" b="0" dirty="0">
                <a:sym typeface="Wingdings" panose="05000000000000000000" pitchFamily="2" charset="2"/>
              </a:rPr>
              <a:t> clicking the link provided in the email coming from Ariba network for invitaton for the RFP event</a:t>
            </a:r>
          </a:p>
          <a:p>
            <a:pPr marL="0" indent="0">
              <a:buClr>
                <a:srgbClr val="FA0057"/>
              </a:buClr>
              <a:buNone/>
              <a:defRPr/>
            </a:pPr>
            <a:r>
              <a:rPr lang="fr-FR" sz="1600" b="0" dirty="0">
                <a:sym typeface="Wingdings" panose="05000000000000000000" pitchFamily="2" charset="2"/>
              </a:rPr>
              <a:t>Suppliers Will be automatically redirected to the page where they can DownloadReviewSignScanUpload  back in the Ariba Network. Once uploaded then suppliers needs to agree on the terms of Agreement for completion of task</a:t>
            </a:r>
          </a:p>
          <a:p>
            <a:pPr>
              <a:buClr>
                <a:srgbClr val="FA0057"/>
              </a:buClr>
              <a:defRPr/>
            </a:pPr>
            <a:endParaRPr lang="fr-FR" sz="1600" b="0" dirty="0">
              <a:sym typeface="Wingdings" panose="05000000000000000000" pitchFamily="2" charset="2"/>
            </a:endParaRPr>
          </a:p>
          <a:p>
            <a:pPr>
              <a:buClr>
                <a:srgbClr val="FA0057"/>
              </a:buClr>
              <a:defRPr/>
            </a:pPr>
            <a:endParaRPr lang="en-US" sz="1600" dirty="0"/>
          </a:p>
        </p:txBody>
      </p:sp>
      <p:pic>
        <p:nvPicPr>
          <p:cNvPr id="9" name="Picture 8" descr="Diagram&#10;&#10;Description automatically generated">
            <a:extLst>
              <a:ext uri="{FF2B5EF4-FFF2-40B4-BE49-F238E27FC236}">
                <a16:creationId xmlns:a16="http://schemas.microsoft.com/office/drawing/2014/main" id="{1E8A6D6B-C028-4E4F-B087-9301787A6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471" y="5550750"/>
            <a:ext cx="2657191" cy="1279387"/>
          </a:xfrm>
          <a:prstGeom prst="rect">
            <a:avLst/>
          </a:prstGeom>
        </p:spPr>
      </p:pic>
    </p:spTree>
    <p:extLst>
      <p:ext uri="{BB962C8B-B14F-4D97-AF65-F5344CB8AC3E}">
        <p14:creationId xmlns:p14="http://schemas.microsoft.com/office/powerpoint/2010/main" val="394751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6900633-F4C3-4BC9-B557-70A5A3F9BDBF}"/>
              </a:ext>
            </a:extLst>
          </p:cNvPr>
          <p:cNvGrpSpPr/>
          <p:nvPr/>
        </p:nvGrpSpPr>
        <p:grpSpPr>
          <a:xfrm>
            <a:off x="-1" y="0"/>
            <a:ext cx="12192001" cy="6858000"/>
            <a:chOff x="-1" y="0"/>
            <a:chExt cx="12192001" cy="6858000"/>
          </a:xfrm>
        </p:grpSpPr>
        <p:sp>
          <p:nvSpPr>
            <p:cNvPr id="8" name="Rectangle 7">
              <a:extLst>
                <a:ext uri="{FF2B5EF4-FFF2-40B4-BE49-F238E27FC236}">
                  <a16:creationId xmlns:a16="http://schemas.microsoft.com/office/drawing/2014/main" id="{AC78422F-CF6D-4FC9-83EC-C5319A7D77AB}"/>
                </a:ext>
              </a:extLst>
            </p:cNvPr>
            <p:cNvSpPr/>
            <p:nvPr/>
          </p:nvSpPr>
          <p:spPr>
            <a:xfrm>
              <a:off x="-1" y="0"/>
              <a:ext cx="1219200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865A0030-A5A0-4427-8058-A18479D51C96}"/>
                </a:ext>
              </a:extLst>
            </p:cNvPr>
            <p:cNvPicPr>
              <a:picLocks noChangeAspect="1"/>
            </p:cNvPicPr>
            <p:nvPr/>
          </p:nvPicPr>
          <p:blipFill rotWithShape="1">
            <a:blip r:embed="rId4">
              <a:extLst>
                <a:ext uri="{28A0092B-C50C-407E-A947-70E740481C1C}">
                  <a14:useLocalDpi xmlns:a14="http://schemas.microsoft.com/office/drawing/2010/main" val="0"/>
                </a:ext>
              </a:extLst>
            </a:blip>
            <a:srcRect l="6566" t="13475" r="6566" b="13475"/>
            <a:stretch/>
          </p:blipFill>
          <p:spPr>
            <a:xfrm>
              <a:off x="4622720" y="2845231"/>
              <a:ext cx="2932755" cy="1167538"/>
            </a:xfrm>
            <a:prstGeom prst="rect">
              <a:avLst/>
            </a:prstGeom>
            <a:noFill/>
          </p:spPr>
        </p:pic>
      </p:grpSp>
      <p:sp>
        <p:nvSpPr>
          <p:cNvPr id="3" name="BJPseudoFooter">
            <a:extLst>
              <a:ext uri="{FF2B5EF4-FFF2-40B4-BE49-F238E27FC236}">
                <a16:creationId xmlns:a16="http://schemas.microsoft.com/office/drawing/2014/main" id="{247F9278-B0C7-4AF9-A6BC-F06A9BCB7EF3}"/>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7414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JPseudoFooter">
            <a:extLst>
              <a:ext uri="{FF2B5EF4-FFF2-40B4-BE49-F238E27FC236}">
                <a16:creationId xmlns:a16="http://schemas.microsoft.com/office/drawing/2014/main" id="{E43360A5-5D35-4506-B005-DC08563FC023}"/>
              </a:ext>
            </a:extLst>
          </p:cNvPr>
          <p:cNvSpPr txBox="1"/>
          <p:nvPr>
            <p:custDataLst>
              <p:tags r:id="rId1"/>
            </p:custDataLst>
          </p:nvPr>
        </p:nvSpPr>
        <p:spPr>
          <a:xfrm>
            <a:off x="127000" y="6737578"/>
            <a:ext cx="11938000" cy="107722"/>
          </a:xfrm>
          <a:prstGeom prst="rect">
            <a:avLst/>
          </a:prstGeom>
          <a:noFill/>
        </p:spPr>
        <p:txBody>
          <a:bodyPr vert="horz" wrap="square" rtlCol="0">
            <a:spAutoFit/>
          </a:bodyPr>
          <a:lstStyle/>
          <a:p>
            <a:r>
              <a:rPr lang="en-US" sz="100">
                <a:solidFill>
                  <a:srgbClr val="000000"/>
                </a:solidFill>
                <a:latin typeface="Times New Roman" panose="02020603050405020304" pitchFamily="18" charset="0"/>
              </a:rPr>
              <a:t> </a:t>
            </a:r>
          </a:p>
        </p:txBody>
      </p:sp>
      <p:sp>
        <p:nvSpPr>
          <p:cNvPr id="117" name="Rectangle 116">
            <a:extLst>
              <a:ext uri="{FF2B5EF4-FFF2-40B4-BE49-F238E27FC236}">
                <a16:creationId xmlns:a16="http://schemas.microsoft.com/office/drawing/2014/main" id="{BCC69DF1-1C2D-4727-90CF-063E9ADEB2BD}"/>
              </a:ext>
            </a:extLst>
          </p:cNvPr>
          <p:cNvSpPr/>
          <p:nvPr/>
        </p:nvSpPr>
        <p:spPr>
          <a:xfrm>
            <a:off x="1555776" y="1205760"/>
            <a:ext cx="9080448" cy="2014564"/>
          </a:xfrm>
          <a:prstGeom prst="rect">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D95F9FC8-AE2B-454A-A90C-ABFDF1992F87}"/>
              </a:ext>
            </a:extLst>
          </p:cNvPr>
          <p:cNvSpPr/>
          <p:nvPr/>
        </p:nvSpPr>
        <p:spPr>
          <a:xfrm>
            <a:off x="1555776" y="3226139"/>
            <a:ext cx="9080448" cy="2415007"/>
          </a:xfrm>
          <a:prstGeom prst="rect">
            <a:avLst/>
          </a:prstGeom>
          <a:solidFill>
            <a:schemeClr val="accent3">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69D2A189-3ACD-429E-B0C7-98FC5BA2DF23}"/>
              </a:ext>
            </a:extLst>
          </p:cNvPr>
          <p:cNvSpPr/>
          <p:nvPr/>
        </p:nvSpPr>
        <p:spPr>
          <a:xfrm>
            <a:off x="1555776" y="1174276"/>
            <a:ext cx="9066379" cy="513956"/>
          </a:xfrm>
          <a:prstGeom prst="rect">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mj-lt"/>
                <a:ea typeface="+mn-ea"/>
                <a:cs typeface="+mn-cs"/>
              </a:rPr>
              <a:t>Faurecia</a:t>
            </a:r>
          </a:p>
        </p:txBody>
      </p:sp>
      <p:sp>
        <p:nvSpPr>
          <p:cNvPr id="216" name="Rectangle 215">
            <a:extLst>
              <a:ext uri="{FF2B5EF4-FFF2-40B4-BE49-F238E27FC236}">
                <a16:creationId xmlns:a16="http://schemas.microsoft.com/office/drawing/2014/main" id="{64AF00EE-2554-4A03-9140-AAF57A906EFF}"/>
              </a:ext>
            </a:extLst>
          </p:cNvPr>
          <p:cNvSpPr/>
          <p:nvPr/>
        </p:nvSpPr>
        <p:spPr>
          <a:xfrm>
            <a:off x="1555776" y="5313332"/>
            <a:ext cx="9080446" cy="508293"/>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mj-lt"/>
                <a:ea typeface="+mn-ea"/>
                <a:cs typeface="+mn-cs"/>
              </a:rPr>
              <a:t>Supplier(s)</a:t>
            </a:r>
          </a:p>
        </p:txBody>
      </p:sp>
      <p:cxnSp>
        <p:nvCxnSpPr>
          <p:cNvPr id="210" name="Connector: Elbow 209">
            <a:extLst>
              <a:ext uri="{FF2B5EF4-FFF2-40B4-BE49-F238E27FC236}">
                <a16:creationId xmlns:a16="http://schemas.microsoft.com/office/drawing/2014/main" id="{EE377340-3D45-4CB4-881F-2EA75A442C14}"/>
              </a:ext>
            </a:extLst>
          </p:cNvPr>
          <p:cNvCxnSpPr>
            <a:cxnSpLocks/>
            <a:endCxn id="150" idx="2"/>
          </p:cNvCxnSpPr>
          <p:nvPr/>
        </p:nvCxnSpPr>
        <p:spPr>
          <a:xfrm rot="16200000" flipH="1">
            <a:off x="2240098" y="2465956"/>
            <a:ext cx="2233568" cy="577327"/>
          </a:xfrm>
          <a:prstGeom prst="bentConnector2">
            <a:avLst/>
          </a:prstGeom>
          <a:noFill/>
          <a:ln w="28575" cap="flat" cmpd="sng" algn="ctr">
            <a:solidFill>
              <a:srgbClr val="080808"/>
            </a:solidFill>
            <a:prstDash val="dash"/>
            <a:miter lim="800000"/>
            <a:tailEnd type="triangle"/>
          </a:ln>
          <a:effectLst/>
        </p:spPr>
      </p:cxnSp>
      <p:cxnSp>
        <p:nvCxnSpPr>
          <p:cNvPr id="211" name="Connector: Elbow 210">
            <a:extLst>
              <a:ext uri="{FF2B5EF4-FFF2-40B4-BE49-F238E27FC236}">
                <a16:creationId xmlns:a16="http://schemas.microsoft.com/office/drawing/2014/main" id="{4DEE5C38-A4D9-4AB1-B9AC-A3CD9BEB802B}"/>
              </a:ext>
            </a:extLst>
          </p:cNvPr>
          <p:cNvCxnSpPr>
            <a:cxnSpLocks/>
            <a:stCxn id="150" idx="0"/>
          </p:cNvCxnSpPr>
          <p:nvPr/>
        </p:nvCxnSpPr>
        <p:spPr>
          <a:xfrm flipV="1">
            <a:off x="4237916" y="2492516"/>
            <a:ext cx="333531" cy="1378889"/>
          </a:xfrm>
          <a:prstGeom prst="bentConnector2">
            <a:avLst/>
          </a:prstGeom>
          <a:noFill/>
          <a:ln w="28575" cap="flat" cmpd="sng" algn="ctr">
            <a:solidFill>
              <a:srgbClr val="080808"/>
            </a:solidFill>
            <a:prstDash val="dash"/>
            <a:miter lim="800000"/>
            <a:tailEnd type="triangle"/>
          </a:ln>
          <a:effectLst/>
        </p:spPr>
      </p:cxnSp>
      <p:cxnSp>
        <p:nvCxnSpPr>
          <p:cNvPr id="213" name="Connector: Elbow 212">
            <a:extLst>
              <a:ext uri="{FF2B5EF4-FFF2-40B4-BE49-F238E27FC236}">
                <a16:creationId xmlns:a16="http://schemas.microsoft.com/office/drawing/2014/main" id="{BAAD2521-868A-4A68-9E02-F97672657BF7}"/>
              </a:ext>
            </a:extLst>
          </p:cNvPr>
          <p:cNvCxnSpPr>
            <a:cxnSpLocks/>
            <a:stCxn id="207" idx="3"/>
          </p:cNvCxnSpPr>
          <p:nvPr/>
        </p:nvCxnSpPr>
        <p:spPr>
          <a:xfrm flipV="1">
            <a:off x="6429668" y="2466570"/>
            <a:ext cx="390316" cy="2322996"/>
          </a:xfrm>
          <a:prstGeom prst="bentConnector2">
            <a:avLst/>
          </a:prstGeom>
          <a:noFill/>
          <a:ln w="28575" cap="flat" cmpd="sng" algn="ctr">
            <a:solidFill>
              <a:srgbClr val="080808"/>
            </a:solidFill>
            <a:prstDash val="dash"/>
            <a:miter lim="800000"/>
            <a:tailEnd type="triangle"/>
          </a:ln>
          <a:effectLst/>
        </p:spPr>
      </p:cxnSp>
      <p:grpSp>
        <p:nvGrpSpPr>
          <p:cNvPr id="149" name="Group 148">
            <a:extLst>
              <a:ext uri="{FF2B5EF4-FFF2-40B4-BE49-F238E27FC236}">
                <a16:creationId xmlns:a16="http://schemas.microsoft.com/office/drawing/2014/main" id="{A5630869-BD9C-425C-AC10-D176766D64CB}"/>
              </a:ext>
            </a:extLst>
          </p:cNvPr>
          <p:cNvGrpSpPr/>
          <p:nvPr/>
        </p:nvGrpSpPr>
        <p:grpSpPr>
          <a:xfrm>
            <a:off x="3645546" y="3433409"/>
            <a:ext cx="592370" cy="849446"/>
            <a:chOff x="9335729" y="-44245"/>
            <a:chExt cx="1135626" cy="1415845"/>
          </a:xfrm>
        </p:grpSpPr>
        <p:sp>
          <p:nvSpPr>
            <p:cNvPr id="150" name="Snip Single Corner Rectangle 38">
              <a:extLst>
                <a:ext uri="{FF2B5EF4-FFF2-40B4-BE49-F238E27FC236}">
                  <a16:creationId xmlns:a16="http://schemas.microsoft.com/office/drawing/2014/main" id="{22614CD9-E3CD-489B-98A3-7FFB948C578D}"/>
                </a:ext>
              </a:extLst>
            </p:cNvPr>
            <p:cNvSpPr/>
            <p:nvPr/>
          </p:nvSpPr>
          <p:spPr>
            <a:xfrm>
              <a:off x="9335729" y="0"/>
              <a:ext cx="1135626" cy="1371600"/>
            </a:xfrm>
            <a:prstGeom prst="snip1Rect">
              <a:avLst/>
            </a:prstGeom>
            <a:solidFill>
              <a:srgbClr val="FFFFFF">
                <a:lumMod val="85000"/>
              </a:srgbClr>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51" name="Right Triangle 150">
              <a:extLst>
                <a:ext uri="{FF2B5EF4-FFF2-40B4-BE49-F238E27FC236}">
                  <a16:creationId xmlns:a16="http://schemas.microsoft.com/office/drawing/2014/main" id="{A15D64A4-C490-4098-B542-9D15C60D8425}"/>
                </a:ext>
              </a:extLst>
            </p:cNvPr>
            <p:cNvSpPr/>
            <p:nvPr/>
          </p:nvSpPr>
          <p:spPr>
            <a:xfrm>
              <a:off x="10264877" y="-44245"/>
              <a:ext cx="206478" cy="234131"/>
            </a:xfrm>
            <a:prstGeom prst="rtTriangle">
              <a:avLst/>
            </a:prstGeom>
            <a:solidFill>
              <a:srgbClr val="FFFFFF">
                <a:lumMod val="7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52" name="Group 151">
              <a:extLst>
                <a:ext uri="{FF2B5EF4-FFF2-40B4-BE49-F238E27FC236}">
                  <a16:creationId xmlns:a16="http://schemas.microsoft.com/office/drawing/2014/main" id="{79A5EC60-8DDD-4775-87A2-33499ED02A95}"/>
                </a:ext>
              </a:extLst>
            </p:cNvPr>
            <p:cNvGrpSpPr/>
            <p:nvPr/>
          </p:nvGrpSpPr>
          <p:grpSpPr>
            <a:xfrm>
              <a:off x="9424219" y="57150"/>
              <a:ext cx="796413" cy="768759"/>
              <a:chOff x="9424219" y="57150"/>
              <a:chExt cx="796413" cy="768759"/>
            </a:xfrm>
          </p:grpSpPr>
          <p:sp>
            <p:nvSpPr>
              <p:cNvPr id="153" name="Oval 152">
                <a:extLst>
                  <a:ext uri="{FF2B5EF4-FFF2-40B4-BE49-F238E27FC236}">
                    <a16:creationId xmlns:a16="http://schemas.microsoft.com/office/drawing/2014/main" id="{B84C1927-9981-4EA5-9EB8-0905B8E3CB00}"/>
                  </a:ext>
                </a:extLst>
              </p:cNvPr>
              <p:cNvSpPr/>
              <p:nvPr/>
            </p:nvSpPr>
            <p:spPr>
              <a:xfrm>
                <a:off x="9424219" y="57150"/>
                <a:ext cx="250723" cy="265471"/>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54" name="Group 153">
                <a:extLst>
                  <a:ext uri="{FF2B5EF4-FFF2-40B4-BE49-F238E27FC236}">
                    <a16:creationId xmlns:a16="http://schemas.microsoft.com/office/drawing/2014/main" id="{12505F49-F9E0-40D6-9E42-03772A09FC25}"/>
                  </a:ext>
                </a:extLst>
              </p:cNvPr>
              <p:cNvGrpSpPr/>
              <p:nvPr/>
            </p:nvGrpSpPr>
            <p:grpSpPr>
              <a:xfrm>
                <a:off x="9453716" y="526023"/>
                <a:ext cx="766916" cy="299886"/>
                <a:chOff x="5796116" y="2428566"/>
                <a:chExt cx="1238865" cy="368712"/>
              </a:xfrm>
            </p:grpSpPr>
            <p:cxnSp>
              <p:nvCxnSpPr>
                <p:cNvPr id="155" name="Straight Connector 154">
                  <a:extLst>
                    <a:ext uri="{FF2B5EF4-FFF2-40B4-BE49-F238E27FC236}">
                      <a16:creationId xmlns:a16="http://schemas.microsoft.com/office/drawing/2014/main" id="{1FC959B5-5F3A-4EBF-965A-1A0CB3D37ED0}"/>
                    </a:ext>
                  </a:extLst>
                </p:cNvPr>
                <p:cNvCxnSpPr/>
                <p:nvPr/>
              </p:nvCxnSpPr>
              <p:spPr>
                <a:xfrm>
                  <a:off x="5796116" y="2566219"/>
                  <a:ext cx="1238865" cy="0"/>
                </a:xfrm>
                <a:prstGeom prst="line">
                  <a:avLst/>
                </a:prstGeom>
                <a:noFill/>
                <a:ln w="6350" cap="flat" cmpd="sng" algn="ctr">
                  <a:solidFill>
                    <a:srgbClr val="001884"/>
                  </a:solidFill>
                  <a:prstDash val="solid"/>
                  <a:miter lim="800000"/>
                </a:ln>
                <a:effectLst/>
              </p:spPr>
            </p:cxnSp>
            <p:cxnSp>
              <p:nvCxnSpPr>
                <p:cNvPr id="156" name="Straight Connector 155">
                  <a:extLst>
                    <a:ext uri="{FF2B5EF4-FFF2-40B4-BE49-F238E27FC236}">
                      <a16:creationId xmlns:a16="http://schemas.microsoft.com/office/drawing/2014/main" id="{65D28EC1-5C81-4720-9772-41B67E0267A6}"/>
                    </a:ext>
                  </a:extLst>
                </p:cNvPr>
                <p:cNvCxnSpPr/>
                <p:nvPr/>
              </p:nvCxnSpPr>
              <p:spPr>
                <a:xfrm>
                  <a:off x="5796116" y="2689121"/>
                  <a:ext cx="1238865" cy="0"/>
                </a:xfrm>
                <a:prstGeom prst="line">
                  <a:avLst/>
                </a:prstGeom>
                <a:noFill/>
                <a:ln w="6350" cap="flat" cmpd="sng" algn="ctr">
                  <a:solidFill>
                    <a:srgbClr val="001884"/>
                  </a:solidFill>
                  <a:prstDash val="solid"/>
                  <a:miter lim="800000"/>
                </a:ln>
                <a:effectLst/>
              </p:spPr>
            </p:cxnSp>
            <p:cxnSp>
              <p:nvCxnSpPr>
                <p:cNvPr id="157" name="Straight Connector 156">
                  <a:extLst>
                    <a:ext uri="{FF2B5EF4-FFF2-40B4-BE49-F238E27FC236}">
                      <a16:creationId xmlns:a16="http://schemas.microsoft.com/office/drawing/2014/main" id="{CE1ED8A2-D331-47DA-8B2C-8F8DCC8415DE}"/>
                    </a:ext>
                  </a:extLst>
                </p:cNvPr>
                <p:cNvCxnSpPr/>
                <p:nvPr/>
              </p:nvCxnSpPr>
              <p:spPr>
                <a:xfrm>
                  <a:off x="5796116" y="2797278"/>
                  <a:ext cx="1238865" cy="0"/>
                </a:xfrm>
                <a:prstGeom prst="line">
                  <a:avLst/>
                </a:prstGeom>
                <a:noFill/>
                <a:ln w="6350" cap="flat" cmpd="sng" algn="ctr">
                  <a:solidFill>
                    <a:srgbClr val="001884"/>
                  </a:solidFill>
                  <a:prstDash val="solid"/>
                  <a:miter lim="800000"/>
                </a:ln>
                <a:effectLst/>
              </p:spPr>
            </p:cxnSp>
            <p:cxnSp>
              <p:nvCxnSpPr>
                <p:cNvPr id="158" name="Straight Connector 157">
                  <a:extLst>
                    <a:ext uri="{FF2B5EF4-FFF2-40B4-BE49-F238E27FC236}">
                      <a16:creationId xmlns:a16="http://schemas.microsoft.com/office/drawing/2014/main" id="{A557F5BF-C614-40E6-9D05-D0026FAD60C8}"/>
                    </a:ext>
                  </a:extLst>
                </p:cNvPr>
                <p:cNvCxnSpPr/>
                <p:nvPr/>
              </p:nvCxnSpPr>
              <p:spPr>
                <a:xfrm>
                  <a:off x="5805948" y="2428566"/>
                  <a:ext cx="732504" cy="0"/>
                </a:xfrm>
                <a:prstGeom prst="line">
                  <a:avLst/>
                </a:prstGeom>
                <a:noFill/>
                <a:ln w="6350" cap="flat" cmpd="sng" algn="ctr">
                  <a:solidFill>
                    <a:srgbClr val="001884"/>
                  </a:solidFill>
                  <a:prstDash val="solid"/>
                  <a:miter lim="800000"/>
                </a:ln>
                <a:effectLst/>
              </p:spPr>
            </p:cxnSp>
          </p:grpSp>
        </p:grpSp>
      </p:grpSp>
      <p:sp>
        <p:nvSpPr>
          <p:cNvPr id="159" name="Rectangle: Rounded Corners 158">
            <a:extLst>
              <a:ext uri="{FF2B5EF4-FFF2-40B4-BE49-F238E27FC236}">
                <a16:creationId xmlns:a16="http://schemas.microsoft.com/office/drawing/2014/main" id="{8519E8F2-D8D8-4951-BC4E-8E325E3C68AB}"/>
              </a:ext>
            </a:extLst>
          </p:cNvPr>
          <p:cNvSpPr/>
          <p:nvPr/>
        </p:nvSpPr>
        <p:spPr>
          <a:xfrm>
            <a:off x="3791857" y="3834786"/>
            <a:ext cx="492126" cy="168482"/>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1884"/>
                </a:solidFill>
                <a:effectLst/>
                <a:uLnTx/>
                <a:uFillTx/>
                <a:latin typeface="Century Gothic" panose="020B0502020202020204" pitchFamily="34" charset="0"/>
                <a:ea typeface="+mn-ea"/>
                <a:cs typeface="+mn-cs"/>
              </a:rPr>
              <a:t>NDA</a:t>
            </a:r>
          </a:p>
        </p:txBody>
      </p:sp>
      <p:grpSp>
        <p:nvGrpSpPr>
          <p:cNvPr id="161" name="Group 160">
            <a:extLst>
              <a:ext uri="{FF2B5EF4-FFF2-40B4-BE49-F238E27FC236}">
                <a16:creationId xmlns:a16="http://schemas.microsoft.com/office/drawing/2014/main" id="{595609F1-D87B-43DE-9C82-0C072DE2F3EF}"/>
              </a:ext>
            </a:extLst>
          </p:cNvPr>
          <p:cNvGrpSpPr/>
          <p:nvPr/>
        </p:nvGrpSpPr>
        <p:grpSpPr>
          <a:xfrm>
            <a:off x="5240572" y="3379794"/>
            <a:ext cx="1189095" cy="961119"/>
            <a:chOff x="9098837" y="2737704"/>
            <a:chExt cx="2151046" cy="1869514"/>
          </a:xfrm>
        </p:grpSpPr>
        <p:sp>
          <p:nvSpPr>
            <p:cNvPr id="162" name="Rectangle: Rounded Corners 161">
              <a:extLst>
                <a:ext uri="{FF2B5EF4-FFF2-40B4-BE49-F238E27FC236}">
                  <a16:creationId xmlns:a16="http://schemas.microsoft.com/office/drawing/2014/main" id="{0E33881B-7911-4BEC-A58B-68AB64644867}"/>
                </a:ext>
              </a:extLst>
            </p:cNvPr>
            <p:cNvSpPr/>
            <p:nvPr/>
          </p:nvSpPr>
          <p:spPr>
            <a:xfrm>
              <a:off x="9098837" y="2737704"/>
              <a:ext cx="2151046" cy="1447268"/>
            </a:xfrm>
            <a:prstGeom prst="roundRect">
              <a:avLst>
                <a:gd name="adj" fmla="val 11196"/>
              </a:avLst>
            </a:prstGeom>
            <a:solidFill>
              <a:srgbClr val="575756">
                <a:lumMod val="50000"/>
              </a:srgbClr>
            </a:solid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63" name="Rectangle: Rounded Corners 162">
              <a:extLst>
                <a:ext uri="{FF2B5EF4-FFF2-40B4-BE49-F238E27FC236}">
                  <a16:creationId xmlns:a16="http://schemas.microsoft.com/office/drawing/2014/main" id="{F6334AEE-F65E-4ACC-A5BA-E0D4912BB474}"/>
                </a:ext>
              </a:extLst>
            </p:cNvPr>
            <p:cNvSpPr/>
            <p:nvPr/>
          </p:nvSpPr>
          <p:spPr>
            <a:xfrm>
              <a:off x="9230666" y="2798153"/>
              <a:ext cx="1886566" cy="1326370"/>
            </a:xfrm>
            <a:prstGeom prst="roundRect">
              <a:avLst>
                <a:gd name="adj" fmla="val 2798"/>
              </a:avLst>
            </a:prstGeom>
            <a:solidFill>
              <a:srgbClr val="FFFFFF">
                <a:lumMod val="95000"/>
              </a:srgbClr>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DE7CB186-4E48-48BE-A321-F2C2FFB53540}"/>
                </a:ext>
              </a:extLst>
            </p:cNvPr>
            <p:cNvSpPr/>
            <p:nvPr/>
          </p:nvSpPr>
          <p:spPr>
            <a:xfrm>
              <a:off x="9329826" y="2892771"/>
              <a:ext cx="1714884" cy="1143527"/>
            </a:xfrm>
            <a:prstGeom prst="rect">
              <a:avLst/>
            </a:prstGeom>
            <a:solidFill>
              <a:srgbClr val="FFFFFF"/>
            </a:solidFill>
            <a:ln w="12700" cap="flat" cmpd="sng" algn="ctr">
              <a:solidFill>
                <a:srgbClr val="0808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165" name="Straight Connector 164">
              <a:extLst>
                <a:ext uri="{FF2B5EF4-FFF2-40B4-BE49-F238E27FC236}">
                  <a16:creationId xmlns:a16="http://schemas.microsoft.com/office/drawing/2014/main" id="{EA7DB775-0894-4144-95D6-DE17FEBA3D8A}"/>
                </a:ext>
              </a:extLst>
            </p:cNvPr>
            <p:cNvCxnSpPr/>
            <p:nvPr/>
          </p:nvCxnSpPr>
          <p:spPr>
            <a:xfrm>
              <a:off x="9414903" y="3312120"/>
              <a:ext cx="421845" cy="0"/>
            </a:xfrm>
            <a:prstGeom prst="line">
              <a:avLst/>
            </a:prstGeom>
            <a:noFill/>
            <a:ln w="6350" cap="flat" cmpd="sng" algn="ctr">
              <a:solidFill>
                <a:srgbClr val="080808"/>
              </a:solidFill>
              <a:prstDash val="solid"/>
              <a:miter lim="800000"/>
            </a:ln>
            <a:effectLst/>
          </p:spPr>
        </p:cxnSp>
        <p:cxnSp>
          <p:nvCxnSpPr>
            <p:cNvPr id="166" name="Straight Connector 165">
              <a:extLst>
                <a:ext uri="{FF2B5EF4-FFF2-40B4-BE49-F238E27FC236}">
                  <a16:creationId xmlns:a16="http://schemas.microsoft.com/office/drawing/2014/main" id="{F6A137D6-2F4C-4E75-B748-226B53DD8427}"/>
                </a:ext>
              </a:extLst>
            </p:cNvPr>
            <p:cNvCxnSpPr/>
            <p:nvPr/>
          </p:nvCxnSpPr>
          <p:spPr>
            <a:xfrm>
              <a:off x="9414903" y="3507255"/>
              <a:ext cx="421845" cy="0"/>
            </a:xfrm>
            <a:prstGeom prst="line">
              <a:avLst/>
            </a:prstGeom>
            <a:noFill/>
            <a:ln w="6350" cap="flat" cmpd="sng" algn="ctr">
              <a:solidFill>
                <a:srgbClr val="080808"/>
              </a:solidFill>
              <a:prstDash val="solid"/>
              <a:miter lim="800000"/>
            </a:ln>
            <a:effectLst/>
          </p:spPr>
        </p:cxnSp>
        <p:cxnSp>
          <p:nvCxnSpPr>
            <p:cNvPr id="167" name="Straight Connector 166">
              <a:extLst>
                <a:ext uri="{FF2B5EF4-FFF2-40B4-BE49-F238E27FC236}">
                  <a16:creationId xmlns:a16="http://schemas.microsoft.com/office/drawing/2014/main" id="{684CB76D-0DF2-48B0-9305-B55F20CD7E57}"/>
                </a:ext>
              </a:extLst>
            </p:cNvPr>
            <p:cNvCxnSpPr/>
            <p:nvPr/>
          </p:nvCxnSpPr>
          <p:spPr>
            <a:xfrm>
              <a:off x="9414903" y="3717591"/>
              <a:ext cx="421845" cy="0"/>
            </a:xfrm>
            <a:prstGeom prst="line">
              <a:avLst/>
            </a:prstGeom>
            <a:noFill/>
            <a:ln w="6350" cap="flat" cmpd="sng" algn="ctr">
              <a:solidFill>
                <a:srgbClr val="080808"/>
              </a:solidFill>
              <a:prstDash val="solid"/>
              <a:miter lim="800000"/>
            </a:ln>
            <a:effectLst/>
          </p:spPr>
        </p:cxnSp>
        <p:cxnSp>
          <p:nvCxnSpPr>
            <p:cNvPr id="168" name="Straight Connector 167">
              <a:extLst>
                <a:ext uri="{FF2B5EF4-FFF2-40B4-BE49-F238E27FC236}">
                  <a16:creationId xmlns:a16="http://schemas.microsoft.com/office/drawing/2014/main" id="{C23B769F-E0CF-4920-9B9C-E7D30590F83C}"/>
                </a:ext>
              </a:extLst>
            </p:cNvPr>
            <p:cNvCxnSpPr/>
            <p:nvPr/>
          </p:nvCxnSpPr>
          <p:spPr>
            <a:xfrm>
              <a:off x="9414903" y="3927928"/>
              <a:ext cx="421845" cy="0"/>
            </a:xfrm>
            <a:prstGeom prst="line">
              <a:avLst/>
            </a:prstGeom>
            <a:noFill/>
            <a:ln w="6350" cap="flat" cmpd="sng" algn="ctr">
              <a:solidFill>
                <a:srgbClr val="080808"/>
              </a:solidFill>
              <a:prstDash val="solid"/>
              <a:miter lim="800000"/>
            </a:ln>
            <a:effectLst/>
          </p:spPr>
        </p:cxnSp>
        <p:sp>
          <p:nvSpPr>
            <p:cNvPr id="169" name="Rectangle 168">
              <a:extLst>
                <a:ext uri="{FF2B5EF4-FFF2-40B4-BE49-F238E27FC236}">
                  <a16:creationId xmlns:a16="http://schemas.microsoft.com/office/drawing/2014/main" id="{A44E1353-383A-4216-9049-8D6EC988E878}"/>
                </a:ext>
              </a:extLst>
            </p:cNvPr>
            <p:cNvSpPr/>
            <p:nvPr/>
          </p:nvSpPr>
          <p:spPr>
            <a:xfrm>
              <a:off x="9320027" y="3085812"/>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Item 1</a:t>
              </a:r>
            </a:p>
          </p:txBody>
        </p:sp>
        <p:sp>
          <p:nvSpPr>
            <p:cNvPr id="170" name="Rectangle 169">
              <a:extLst>
                <a:ext uri="{FF2B5EF4-FFF2-40B4-BE49-F238E27FC236}">
                  <a16:creationId xmlns:a16="http://schemas.microsoft.com/office/drawing/2014/main" id="{0A27381C-BEEF-43BD-A55F-00287DFFAC6C}"/>
                </a:ext>
              </a:extLst>
            </p:cNvPr>
            <p:cNvSpPr/>
            <p:nvPr/>
          </p:nvSpPr>
          <p:spPr>
            <a:xfrm>
              <a:off x="9328356" y="3296425"/>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Item 2</a:t>
              </a:r>
            </a:p>
          </p:txBody>
        </p:sp>
        <p:sp>
          <p:nvSpPr>
            <p:cNvPr id="171" name="Rectangle 170">
              <a:extLst>
                <a:ext uri="{FF2B5EF4-FFF2-40B4-BE49-F238E27FC236}">
                  <a16:creationId xmlns:a16="http://schemas.microsoft.com/office/drawing/2014/main" id="{C2BC4383-4045-416B-9AD5-EDB58E73416C}"/>
                </a:ext>
              </a:extLst>
            </p:cNvPr>
            <p:cNvSpPr/>
            <p:nvPr/>
          </p:nvSpPr>
          <p:spPr>
            <a:xfrm>
              <a:off x="9334818" y="3506761"/>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Item 3</a:t>
              </a:r>
            </a:p>
          </p:txBody>
        </p:sp>
        <p:sp>
          <p:nvSpPr>
            <p:cNvPr id="172" name="Rectangle 171">
              <a:extLst>
                <a:ext uri="{FF2B5EF4-FFF2-40B4-BE49-F238E27FC236}">
                  <a16:creationId xmlns:a16="http://schemas.microsoft.com/office/drawing/2014/main" id="{53A0269F-3B1D-44BF-8CB5-DA7BD136FFF5}"/>
                </a:ext>
              </a:extLst>
            </p:cNvPr>
            <p:cNvSpPr/>
            <p:nvPr/>
          </p:nvSpPr>
          <p:spPr>
            <a:xfrm>
              <a:off x="9340845" y="3702200"/>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Item 4</a:t>
              </a:r>
            </a:p>
          </p:txBody>
        </p:sp>
        <p:sp>
          <p:nvSpPr>
            <p:cNvPr id="173" name="Rectangle 172">
              <a:extLst>
                <a:ext uri="{FF2B5EF4-FFF2-40B4-BE49-F238E27FC236}">
                  <a16:creationId xmlns:a16="http://schemas.microsoft.com/office/drawing/2014/main" id="{01B7E8C4-5572-466D-9FE8-AB3F450446B2}"/>
                </a:ext>
              </a:extLst>
            </p:cNvPr>
            <p:cNvSpPr/>
            <p:nvPr/>
          </p:nvSpPr>
          <p:spPr>
            <a:xfrm>
              <a:off x="9324549" y="2874102"/>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 b="0" i="0" u="sng" strike="noStrike" kern="0" cap="none" spc="0" normalizeH="0" baseline="0" noProof="0" dirty="0">
                  <a:ln>
                    <a:noFill/>
                  </a:ln>
                  <a:solidFill>
                    <a:srgbClr val="080808"/>
                  </a:solidFill>
                  <a:effectLst/>
                  <a:uLnTx/>
                  <a:uFillTx/>
                  <a:latin typeface="Century Gothic" panose="020B0502020202020204" pitchFamily="34" charset="0"/>
                  <a:ea typeface="+mn-ea"/>
                  <a:cs typeface="+mn-cs"/>
                </a:rPr>
                <a:t>Sr. No.</a:t>
              </a:r>
            </a:p>
          </p:txBody>
        </p:sp>
        <p:sp>
          <p:nvSpPr>
            <p:cNvPr id="174" name="Rectangle 173">
              <a:extLst>
                <a:ext uri="{FF2B5EF4-FFF2-40B4-BE49-F238E27FC236}">
                  <a16:creationId xmlns:a16="http://schemas.microsoft.com/office/drawing/2014/main" id="{DD050300-7AD5-415A-9EC0-5F7FFD888165}"/>
                </a:ext>
              </a:extLst>
            </p:cNvPr>
            <p:cNvSpPr/>
            <p:nvPr/>
          </p:nvSpPr>
          <p:spPr>
            <a:xfrm>
              <a:off x="9921199" y="2879422"/>
              <a:ext cx="636975" cy="2593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Quote Price</a:t>
              </a:r>
            </a:p>
          </p:txBody>
        </p:sp>
        <p:sp>
          <p:nvSpPr>
            <p:cNvPr id="175" name="Rectangle 174">
              <a:extLst>
                <a:ext uri="{FF2B5EF4-FFF2-40B4-BE49-F238E27FC236}">
                  <a16:creationId xmlns:a16="http://schemas.microsoft.com/office/drawing/2014/main" id="{C59D5F32-FE23-4047-8ADA-38E258E65301}"/>
                </a:ext>
              </a:extLst>
            </p:cNvPr>
            <p:cNvSpPr/>
            <p:nvPr/>
          </p:nvSpPr>
          <p:spPr>
            <a:xfrm>
              <a:off x="10125075" y="3193917"/>
              <a:ext cx="270311" cy="89513"/>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7479E306-5C57-43B7-9193-BC608F59B6B7}"/>
                </a:ext>
              </a:extLst>
            </p:cNvPr>
            <p:cNvSpPr/>
            <p:nvPr/>
          </p:nvSpPr>
          <p:spPr>
            <a:xfrm>
              <a:off x="10128749" y="3393999"/>
              <a:ext cx="270311" cy="89513"/>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5E888503-9310-4DEE-97AE-916AC87B3E08}"/>
                </a:ext>
              </a:extLst>
            </p:cNvPr>
            <p:cNvSpPr/>
            <p:nvPr/>
          </p:nvSpPr>
          <p:spPr>
            <a:xfrm>
              <a:off x="10128528" y="3606360"/>
              <a:ext cx="270311" cy="89513"/>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6BE2D0E4-CEF6-43C8-87A2-90EB045BDD76}"/>
                </a:ext>
              </a:extLst>
            </p:cNvPr>
            <p:cNvSpPr/>
            <p:nvPr/>
          </p:nvSpPr>
          <p:spPr>
            <a:xfrm>
              <a:off x="10129449" y="3799185"/>
              <a:ext cx="270311" cy="89513"/>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79" name="Group 178">
              <a:extLst>
                <a:ext uri="{FF2B5EF4-FFF2-40B4-BE49-F238E27FC236}">
                  <a16:creationId xmlns:a16="http://schemas.microsoft.com/office/drawing/2014/main" id="{AB2AC5E6-0EFA-474C-8E6B-297B3066E55A}"/>
                </a:ext>
              </a:extLst>
            </p:cNvPr>
            <p:cNvGrpSpPr/>
            <p:nvPr/>
          </p:nvGrpSpPr>
          <p:grpSpPr>
            <a:xfrm>
              <a:off x="10267994" y="3822236"/>
              <a:ext cx="691413" cy="196567"/>
              <a:chOff x="6792884" y="3208657"/>
              <a:chExt cx="1067456" cy="498163"/>
            </a:xfrm>
          </p:grpSpPr>
          <p:grpSp>
            <p:nvGrpSpPr>
              <p:cNvPr id="200" name="Group 199">
                <a:extLst>
                  <a:ext uri="{FF2B5EF4-FFF2-40B4-BE49-F238E27FC236}">
                    <a16:creationId xmlns:a16="http://schemas.microsoft.com/office/drawing/2014/main" id="{56E17A4F-4CBD-42C2-98E7-5AC5AAA98A2A}"/>
                  </a:ext>
                </a:extLst>
              </p:cNvPr>
              <p:cNvGrpSpPr/>
              <p:nvPr/>
            </p:nvGrpSpPr>
            <p:grpSpPr>
              <a:xfrm rot="18161226">
                <a:off x="7284719" y="3131199"/>
                <a:ext cx="381001" cy="770241"/>
                <a:chOff x="7284719" y="3131199"/>
                <a:chExt cx="778666" cy="1105521"/>
              </a:xfrm>
              <a:solidFill>
                <a:srgbClr val="FFFFFF">
                  <a:lumMod val="95000"/>
                </a:srgbClr>
              </a:solidFill>
            </p:grpSpPr>
            <p:sp>
              <p:nvSpPr>
                <p:cNvPr id="202" name="Rectangle 201">
                  <a:extLst>
                    <a:ext uri="{FF2B5EF4-FFF2-40B4-BE49-F238E27FC236}">
                      <a16:creationId xmlns:a16="http://schemas.microsoft.com/office/drawing/2014/main" id="{D5ED188A-B73C-4750-9090-08178F287A15}"/>
                    </a:ext>
                  </a:extLst>
                </p:cNvPr>
                <p:cNvSpPr/>
                <p:nvPr/>
              </p:nvSpPr>
              <p:spPr>
                <a:xfrm>
                  <a:off x="7284719" y="3412328"/>
                  <a:ext cx="778666" cy="824392"/>
                </a:xfrm>
                <a:prstGeom prst="rect">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80808"/>
                      </a:solidFill>
                      <a:effectLst/>
                      <a:uLnTx/>
                      <a:uFillTx/>
                      <a:latin typeface="Calibri" panose="020F0502020204030204"/>
                      <a:ea typeface="+mn-ea"/>
                      <a:cs typeface="+mn-cs"/>
                    </a:rPr>
                    <a:t>$</a:t>
                  </a:r>
                </a:p>
              </p:txBody>
            </p:sp>
            <p:sp>
              <p:nvSpPr>
                <p:cNvPr id="203" name="Trapezoid 202">
                  <a:extLst>
                    <a:ext uri="{FF2B5EF4-FFF2-40B4-BE49-F238E27FC236}">
                      <a16:creationId xmlns:a16="http://schemas.microsoft.com/office/drawing/2014/main" id="{8328B10A-8CE6-48E8-A540-267F956DC8C9}"/>
                    </a:ext>
                  </a:extLst>
                </p:cNvPr>
                <p:cNvSpPr/>
                <p:nvPr/>
              </p:nvSpPr>
              <p:spPr>
                <a:xfrm>
                  <a:off x="7284719" y="3131200"/>
                  <a:ext cx="778666" cy="281127"/>
                </a:xfrm>
                <a:prstGeom prst="trapezoid">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AFAF4AE0-47F7-429E-8F1E-363A70ABB10E}"/>
                    </a:ext>
                  </a:extLst>
                </p:cNvPr>
                <p:cNvSpPr/>
                <p:nvPr/>
              </p:nvSpPr>
              <p:spPr>
                <a:xfrm>
                  <a:off x="7617619" y="3131199"/>
                  <a:ext cx="112865" cy="146443"/>
                </a:xfrm>
                <a:prstGeom prst="ellipse">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01" name="Arc 200">
                <a:extLst>
                  <a:ext uri="{FF2B5EF4-FFF2-40B4-BE49-F238E27FC236}">
                    <a16:creationId xmlns:a16="http://schemas.microsoft.com/office/drawing/2014/main" id="{6902841F-FDF6-40FD-99CE-B31ACD6F188A}"/>
                  </a:ext>
                </a:extLst>
              </p:cNvPr>
              <p:cNvSpPr/>
              <p:nvPr/>
            </p:nvSpPr>
            <p:spPr>
              <a:xfrm>
                <a:off x="6792884" y="3208657"/>
                <a:ext cx="376192" cy="179526"/>
              </a:xfrm>
              <a:prstGeom prst="arc">
                <a:avLst/>
              </a:prstGeom>
              <a:noFill/>
              <a:ln w="6350" cap="flat" cmpd="sng" algn="ctr">
                <a:solidFill>
                  <a:srgbClr val="0808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1884"/>
                  </a:solidFill>
                  <a:effectLst/>
                  <a:uLnTx/>
                  <a:uFillTx/>
                  <a:latin typeface="Calibri" panose="020F0502020204030204"/>
                  <a:ea typeface="+mn-ea"/>
                  <a:cs typeface="+mn-cs"/>
                </a:endParaRPr>
              </a:p>
            </p:txBody>
          </p:sp>
        </p:grpSp>
        <p:grpSp>
          <p:nvGrpSpPr>
            <p:cNvPr id="180" name="Group 179">
              <a:extLst>
                <a:ext uri="{FF2B5EF4-FFF2-40B4-BE49-F238E27FC236}">
                  <a16:creationId xmlns:a16="http://schemas.microsoft.com/office/drawing/2014/main" id="{C63EAD68-E2C2-4D57-B284-1BD6D47D808D}"/>
                </a:ext>
              </a:extLst>
            </p:cNvPr>
            <p:cNvGrpSpPr/>
            <p:nvPr/>
          </p:nvGrpSpPr>
          <p:grpSpPr>
            <a:xfrm>
              <a:off x="10259364" y="3646023"/>
              <a:ext cx="691413" cy="196567"/>
              <a:chOff x="6792884" y="3208657"/>
              <a:chExt cx="1067456" cy="498163"/>
            </a:xfrm>
          </p:grpSpPr>
          <p:grpSp>
            <p:nvGrpSpPr>
              <p:cNvPr id="195" name="Group 194">
                <a:extLst>
                  <a:ext uri="{FF2B5EF4-FFF2-40B4-BE49-F238E27FC236}">
                    <a16:creationId xmlns:a16="http://schemas.microsoft.com/office/drawing/2014/main" id="{102E0884-42B5-4384-935A-765B2EAF24F5}"/>
                  </a:ext>
                </a:extLst>
              </p:cNvPr>
              <p:cNvGrpSpPr/>
              <p:nvPr/>
            </p:nvGrpSpPr>
            <p:grpSpPr>
              <a:xfrm rot="18161226">
                <a:off x="7284719" y="3131199"/>
                <a:ext cx="381001" cy="770241"/>
                <a:chOff x="7284719" y="3131199"/>
                <a:chExt cx="778666" cy="1105521"/>
              </a:xfrm>
              <a:solidFill>
                <a:srgbClr val="FFFFFF">
                  <a:lumMod val="95000"/>
                </a:srgbClr>
              </a:solidFill>
            </p:grpSpPr>
            <p:sp>
              <p:nvSpPr>
                <p:cNvPr id="197" name="Rectangle 196">
                  <a:extLst>
                    <a:ext uri="{FF2B5EF4-FFF2-40B4-BE49-F238E27FC236}">
                      <a16:creationId xmlns:a16="http://schemas.microsoft.com/office/drawing/2014/main" id="{4DC94BC4-CD37-4863-B6EC-9C7F47ECA5C5}"/>
                    </a:ext>
                  </a:extLst>
                </p:cNvPr>
                <p:cNvSpPr/>
                <p:nvPr/>
              </p:nvSpPr>
              <p:spPr>
                <a:xfrm>
                  <a:off x="7284719" y="3412328"/>
                  <a:ext cx="778666" cy="824392"/>
                </a:xfrm>
                <a:prstGeom prst="rect">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80808"/>
                      </a:solidFill>
                      <a:effectLst/>
                      <a:uLnTx/>
                      <a:uFillTx/>
                      <a:latin typeface="Calibri" panose="020F0502020204030204"/>
                      <a:ea typeface="+mn-ea"/>
                      <a:cs typeface="+mn-cs"/>
                    </a:rPr>
                    <a:t>$</a:t>
                  </a:r>
                </a:p>
              </p:txBody>
            </p:sp>
            <p:sp>
              <p:nvSpPr>
                <p:cNvPr id="198" name="Trapezoid 197">
                  <a:extLst>
                    <a:ext uri="{FF2B5EF4-FFF2-40B4-BE49-F238E27FC236}">
                      <a16:creationId xmlns:a16="http://schemas.microsoft.com/office/drawing/2014/main" id="{07C2E585-2EC3-4F68-8AF3-E31EED947A4B}"/>
                    </a:ext>
                  </a:extLst>
                </p:cNvPr>
                <p:cNvSpPr/>
                <p:nvPr/>
              </p:nvSpPr>
              <p:spPr>
                <a:xfrm>
                  <a:off x="7284719" y="3131200"/>
                  <a:ext cx="778666" cy="281127"/>
                </a:xfrm>
                <a:prstGeom prst="trapezoid">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7B957043-8FB1-4384-8DA2-A086EBC73D1E}"/>
                    </a:ext>
                  </a:extLst>
                </p:cNvPr>
                <p:cNvSpPr/>
                <p:nvPr/>
              </p:nvSpPr>
              <p:spPr>
                <a:xfrm>
                  <a:off x="7617619" y="3131199"/>
                  <a:ext cx="112865" cy="146443"/>
                </a:xfrm>
                <a:prstGeom prst="ellipse">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96" name="Arc 195">
                <a:extLst>
                  <a:ext uri="{FF2B5EF4-FFF2-40B4-BE49-F238E27FC236}">
                    <a16:creationId xmlns:a16="http://schemas.microsoft.com/office/drawing/2014/main" id="{693DE80B-BB58-4F7A-88F4-D1A38F3BDF8B}"/>
                  </a:ext>
                </a:extLst>
              </p:cNvPr>
              <p:cNvSpPr/>
              <p:nvPr/>
            </p:nvSpPr>
            <p:spPr>
              <a:xfrm>
                <a:off x="6792884" y="3208657"/>
                <a:ext cx="376192" cy="179526"/>
              </a:xfrm>
              <a:prstGeom prst="arc">
                <a:avLst/>
              </a:prstGeom>
              <a:noFill/>
              <a:ln w="6350" cap="flat" cmpd="sng" algn="ctr">
                <a:solidFill>
                  <a:srgbClr val="0808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1884"/>
                  </a:solidFill>
                  <a:effectLst/>
                  <a:uLnTx/>
                  <a:uFillTx/>
                  <a:latin typeface="Calibri" panose="020F0502020204030204"/>
                  <a:ea typeface="+mn-ea"/>
                  <a:cs typeface="+mn-cs"/>
                </a:endParaRPr>
              </a:p>
            </p:txBody>
          </p:sp>
        </p:grpSp>
        <p:grpSp>
          <p:nvGrpSpPr>
            <p:cNvPr id="181" name="Group 180">
              <a:extLst>
                <a:ext uri="{FF2B5EF4-FFF2-40B4-BE49-F238E27FC236}">
                  <a16:creationId xmlns:a16="http://schemas.microsoft.com/office/drawing/2014/main" id="{87B8EBF8-2DE5-4E8C-B042-E610F28E9FB8}"/>
                </a:ext>
              </a:extLst>
            </p:cNvPr>
            <p:cNvGrpSpPr/>
            <p:nvPr/>
          </p:nvGrpSpPr>
          <p:grpSpPr>
            <a:xfrm>
              <a:off x="10236473" y="3450942"/>
              <a:ext cx="691413" cy="196567"/>
              <a:chOff x="6792884" y="3208657"/>
              <a:chExt cx="1067456" cy="498163"/>
            </a:xfrm>
          </p:grpSpPr>
          <p:grpSp>
            <p:nvGrpSpPr>
              <p:cNvPr id="190" name="Group 189">
                <a:extLst>
                  <a:ext uri="{FF2B5EF4-FFF2-40B4-BE49-F238E27FC236}">
                    <a16:creationId xmlns:a16="http://schemas.microsoft.com/office/drawing/2014/main" id="{2C2E7633-C5AA-40ED-86FA-12F7D8ABF220}"/>
                  </a:ext>
                </a:extLst>
              </p:cNvPr>
              <p:cNvGrpSpPr/>
              <p:nvPr/>
            </p:nvGrpSpPr>
            <p:grpSpPr>
              <a:xfrm rot="18161226">
                <a:off x="7284719" y="3131199"/>
                <a:ext cx="381001" cy="770241"/>
                <a:chOff x="7284719" y="3131199"/>
                <a:chExt cx="778666" cy="1105521"/>
              </a:xfrm>
              <a:solidFill>
                <a:srgbClr val="FFFFFF">
                  <a:lumMod val="95000"/>
                </a:srgbClr>
              </a:solidFill>
            </p:grpSpPr>
            <p:sp>
              <p:nvSpPr>
                <p:cNvPr id="192" name="Rectangle 191">
                  <a:extLst>
                    <a:ext uri="{FF2B5EF4-FFF2-40B4-BE49-F238E27FC236}">
                      <a16:creationId xmlns:a16="http://schemas.microsoft.com/office/drawing/2014/main" id="{93455D93-5FA0-417D-88DA-51C9D99834B8}"/>
                    </a:ext>
                  </a:extLst>
                </p:cNvPr>
                <p:cNvSpPr/>
                <p:nvPr/>
              </p:nvSpPr>
              <p:spPr>
                <a:xfrm>
                  <a:off x="7284719" y="3412328"/>
                  <a:ext cx="778666" cy="824392"/>
                </a:xfrm>
                <a:prstGeom prst="rect">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80808"/>
                      </a:solidFill>
                      <a:effectLst/>
                      <a:uLnTx/>
                      <a:uFillTx/>
                      <a:latin typeface="Calibri" panose="020F0502020204030204"/>
                      <a:ea typeface="+mn-ea"/>
                      <a:cs typeface="+mn-cs"/>
                    </a:rPr>
                    <a:t>$</a:t>
                  </a:r>
                </a:p>
              </p:txBody>
            </p:sp>
            <p:sp>
              <p:nvSpPr>
                <p:cNvPr id="193" name="Trapezoid 192">
                  <a:extLst>
                    <a:ext uri="{FF2B5EF4-FFF2-40B4-BE49-F238E27FC236}">
                      <a16:creationId xmlns:a16="http://schemas.microsoft.com/office/drawing/2014/main" id="{F79C9376-7451-4E6E-A2D0-D5005D38B4A7}"/>
                    </a:ext>
                  </a:extLst>
                </p:cNvPr>
                <p:cNvSpPr/>
                <p:nvPr/>
              </p:nvSpPr>
              <p:spPr>
                <a:xfrm>
                  <a:off x="7284719" y="3131200"/>
                  <a:ext cx="778666" cy="281127"/>
                </a:xfrm>
                <a:prstGeom prst="trapezoid">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DFBC9A56-6798-4CD7-B3BD-AAD2326B19E7}"/>
                    </a:ext>
                  </a:extLst>
                </p:cNvPr>
                <p:cNvSpPr/>
                <p:nvPr/>
              </p:nvSpPr>
              <p:spPr>
                <a:xfrm>
                  <a:off x="7617619" y="3131199"/>
                  <a:ext cx="112865" cy="146443"/>
                </a:xfrm>
                <a:prstGeom prst="ellipse">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91" name="Arc 190">
                <a:extLst>
                  <a:ext uri="{FF2B5EF4-FFF2-40B4-BE49-F238E27FC236}">
                    <a16:creationId xmlns:a16="http://schemas.microsoft.com/office/drawing/2014/main" id="{2BF6A040-7B3D-40D8-8A26-108750451283}"/>
                  </a:ext>
                </a:extLst>
              </p:cNvPr>
              <p:cNvSpPr/>
              <p:nvPr/>
            </p:nvSpPr>
            <p:spPr>
              <a:xfrm>
                <a:off x="6792884" y="3208657"/>
                <a:ext cx="376192" cy="179526"/>
              </a:xfrm>
              <a:prstGeom prst="arc">
                <a:avLst/>
              </a:prstGeom>
              <a:noFill/>
              <a:ln w="6350" cap="flat" cmpd="sng" algn="ctr">
                <a:solidFill>
                  <a:srgbClr val="0808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1884"/>
                  </a:solidFill>
                  <a:effectLst/>
                  <a:uLnTx/>
                  <a:uFillTx/>
                  <a:latin typeface="Calibri" panose="020F0502020204030204"/>
                  <a:ea typeface="+mn-ea"/>
                  <a:cs typeface="+mn-cs"/>
                </a:endParaRPr>
              </a:p>
            </p:txBody>
          </p:sp>
        </p:grpSp>
        <p:grpSp>
          <p:nvGrpSpPr>
            <p:cNvPr id="182" name="Group 181">
              <a:extLst>
                <a:ext uri="{FF2B5EF4-FFF2-40B4-BE49-F238E27FC236}">
                  <a16:creationId xmlns:a16="http://schemas.microsoft.com/office/drawing/2014/main" id="{431909ED-BAC0-4EA4-84DD-F550816BCF22}"/>
                </a:ext>
              </a:extLst>
            </p:cNvPr>
            <p:cNvGrpSpPr/>
            <p:nvPr/>
          </p:nvGrpSpPr>
          <p:grpSpPr>
            <a:xfrm>
              <a:off x="10225529" y="3222841"/>
              <a:ext cx="770032" cy="221417"/>
              <a:chOff x="6792884" y="3208657"/>
              <a:chExt cx="1067456" cy="498163"/>
            </a:xfrm>
          </p:grpSpPr>
          <p:grpSp>
            <p:nvGrpSpPr>
              <p:cNvPr id="185" name="Group 184">
                <a:extLst>
                  <a:ext uri="{FF2B5EF4-FFF2-40B4-BE49-F238E27FC236}">
                    <a16:creationId xmlns:a16="http://schemas.microsoft.com/office/drawing/2014/main" id="{85998087-5812-48E3-900C-18A7092FF335}"/>
                  </a:ext>
                </a:extLst>
              </p:cNvPr>
              <p:cNvGrpSpPr/>
              <p:nvPr/>
            </p:nvGrpSpPr>
            <p:grpSpPr>
              <a:xfrm rot="18161226">
                <a:off x="7284719" y="3131199"/>
                <a:ext cx="381001" cy="770241"/>
                <a:chOff x="7284719" y="3131199"/>
                <a:chExt cx="778666" cy="1105521"/>
              </a:xfrm>
              <a:solidFill>
                <a:srgbClr val="FFFFFF">
                  <a:lumMod val="95000"/>
                </a:srgbClr>
              </a:solidFill>
            </p:grpSpPr>
            <p:sp>
              <p:nvSpPr>
                <p:cNvPr id="187" name="Rectangle 186">
                  <a:extLst>
                    <a:ext uri="{FF2B5EF4-FFF2-40B4-BE49-F238E27FC236}">
                      <a16:creationId xmlns:a16="http://schemas.microsoft.com/office/drawing/2014/main" id="{8B054721-70FC-43E3-95D9-6265E729077C}"/>
                    </a:ext>
                  </a:extLst>
                </p:cNvPr>
                <p:cNvSpPr/>
                <p:nvPr/>
              </p:nvSpPr>
              <p:spPr>
                <a:xfrm>
                  <a:off x="7284719" y="3412328"/>
                  <a:ext cx="778666" cy="824392"/>
                </a:xfrm>
                <a:prstGeom prst="rect">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80808"/>
                      </a:solidFill>
                      <a:effectLst/>
                      <a:uLnTx/>
                      <a:uFillTx/>
                      <a:latin typeface="Calibri" panose="020F0502020204030204"/>
                      <a:ea typeface="+mn-ea"/>
                      <a:cs typeface="+mn-cs"/>
                    </a:rPr>
                    <a:t>$</a:t>
                  </a:r>
                </a:p>
              </p:txBody>
            </p:sp>
            <p:sp>
              <p:nvSpPr>
                <p:cNvPr id="188" name="Trapezoid 187">
                  <a:extLst>
                    <a:ext uri="{FF2B5EF4-FFF2-40B4-BE49-F238E27FC236}">
                      <a16:creationId xmlns:a16="http://schemas.microsoft.com/office/drawing/2014/main" id="{76BADD0C-4F1D-4A06-B6D3-9F18D09AF09C}"/>
                    </a:ext>
                  </a:extLst>
                </p:cNvPr>
                <p:cNvSpPr/>
                <p:nvPr/>
              </p:nvSpPr>
              <p:spPr>
                <a:xfrm>
                  <a:off x="7284719" y="3131200"/>
                  <a:ext cx="778666" cy="281127"/>
                </a:xfrm>
                <a:prstGeom prst="trapezoid">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24F6F1B8-7654-48FE-BC6B-51B44BE1D258}"/>
                    </a:ext>
                  </a:extLst>
                </p:cNvPr>
                <p:cNvSpPr/>
                <p:nvPr/>
              </p:nvSpPr>
              <p:spPr>
                <a:xfrm>
                  <a:off x="7617619" y="3131199"/>
                  <a:ext cx="112865" cy="146443"/>
                </a:xfrm>
                <a:prstGeom prst="ellipse">
                  <a:avLst/>
                </a:prstGeom>
                <a:grpFill/>
                <a:ln w="1270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86" name="Arc 185">
                <a:extLst>
                  <a:ext uri="{FF2B5EF4-FFF2-40B4-BE49-F238E27FC236}">
                    <a16:creationId xmlns:a16="http://schemas.microsoft.com/office/drawing/2014/main" id="{5A0AB2CA-DAA3-4E11-855C-DD72FD65728D}"/>
                  </a:ext>
                </a:extLst>
              </p:cNvPr>
              <p:cNvSpPr/>
              <p:nvPr/>
            </p:nvSpPr>
            <p:spPr>
              <a:xfrm>
                <a:off x="6792884" y="3208657"/>
                <a:ext cx="376192" cy="179526"/>
              </a:xfrm>
              <a:prstGeom prst="arc">
                <a:avLst/>
              </a:prstGeom>
              <a:noFill/>
              <a:ln w="6350" cap="flat" cmpd="sng" algn="ctr">
                <a:solidFill>
                  <a:srgbClr val="08080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1884"/>
                  </a:solidFill>
                  <a:effectLst/>
                  <a:uLnTx/>
                  <a:uFillTx/>
                  <a:latin typeface="Calibri" panose="020F0502020204030204"/>
                  <a:ea typeface="+mn-ea"/>
                  <a:cs typeface="+mn-cs"/>
                </a:endParaRPr>
              </a:p>
            </p:txBody>
          </p:sp>
        </p:grpSp>
        <p:sp>
          <p:nvSpPr>
            <p:cNvPr id="183" name="Trapezoid 182">
              <a:extLst>
                <a:ext uri="{FF2B5EF4-FFF2-40B4-BE49-F238E27FC236}">
                  <a16:creationId xmlns:a16="http://schemas.microsoft.com/office/drawing/2014/main" id="{185E717D-0017-4BFA-A41E-66C2B07A80B1}"/>
                </a:ext>
              </a:extLst>
            </p:cNvPr>
            <p:cNvSpPr/>
            <p:nvPr/>
          </p:nvSpPr>
          <p:spPr>
            <a:xfrm>
              <a:off x="9866884" y="4189668"/>
              <a:ext cx="711820" cy="247826"/>
            </a:xfrm>
            <a:prstGeom prst="trapezoid">
              <a:avLst/>
            </a:prstGeom>
            <a:solidFill>
              <a:srgbClr val="FFFFFF">
                <a:lumMod val="50000"/>
              </a:srgbClr>
            </a:solidFill>
            <a:ln w="12700" cap="flat" cmpd="sng" algn="ctr">
              <a:solidFill>
                <a:srgbClr val="FFFFFF">
                  <a:lumMod val="6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84" name="Trapezoid 183">
              <a:extLst>
                <a:ext uri="{FF2B5EF4-FFF2-40B4-BE49-F238E27FC236}">
                  <a16:creationId xmlns:a16="http://schemas.microsoft.com/office/drawing/2014/main" id="{DD7AF4D3-5F71-4510-988E-B240E30ECB57}"/>
                </a:ext>
              </a:extLst>
            </p:cNvPr>
            <p:cNvSpPr/>
            <p:nvPr/>
          </p:nvSpPr>
          <p:spPr>
            <a:xfrm>
              <a:off x="9690176" y="4432537"/>
              <a:ext cx="1065233" cy="174681"/>
            </a:xfrm>
            <a:prstGeom prst="trapezoid">
              <a:avLst/>
            </a:prstGeom>
            <a:solidFill>
              <a:srgbClr val="FFFFFF">
                <a:lumMod val="50000"/>
              </a:srgbClr>
            </a:solidFill>
            <a:ln w="12700" cap="flat" cmpd="sng" algn="ctr">
              <a:solidFill>
                <a:srgbClr val="FFFFFF">
                  <a:lumMod val="6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07" name="Rectangle 206">
            <a:extLst>
              <a:ext uri="{FF2B5EF4-FFF2-40B4-BE49-F238E27FC236}">
                <a16:creationId xmlns:a16="http://schemas.microsoft.com/office/drawing/2014/main" id="{1BB36A02-0431-4259-BF25-F057B6FED2E2}"/>
              </a:ext>
            </a:extLst>
          </p:cNvPr>
          <p:cNvSpPr/>
          <p:nvPr/>
        </p:nvSpPr>
        <p:spPr>
          <a:xfrm>
            <a:off x="5217240" y="4391430"/>
            <a:ext cx="1212428" cy="796272"/>
          </a:xfrm>
          <a:prstGeom prst="rect">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Supplier(s) Input Quote price in the RFP event</a:t>
            </a:r>
          </a:p>
        </p:txBody>
      </p:sp>
      <p:grpSp>
        <p:nvGrpSpPr>
          <p:cNvPr id="222" name="Group 221">
            <a:extLst>
              <a:ext uri="{FF2B5EF4-FFF2-40B4-BE49-F238E27FC236}">
                <a16:creationId xmlns:a16="http://schemas.microsoft.com/office/drawing/2014/main" id="{0EDB7270-E016-4B51-B4CE-A2E222E61611}"/>
              </a:ext>
            </a:extLst>
          </p:cNvPr>
          <p:cNvGrpSpPr/>
          <p:nvPr/>
        </p:nvGrpSpPr>
        <p:grpSpPr>
          <a:xfrm>
            <a:off x="2655645" y="3323447"/>
            <a:ext cx="925316" cy="379646"/>
            <a:chOff x="4693929" y="3489610"/>
            <a:chExt cx="1194157" cy="477641"/>
          </a:xfrm>
        </p:grpSpPr>
        <p:grpSp>
          <p:nvGrpSpPr>
            <p:cNvPr id="223" name="Group 222">
              <a:extLst>
                <a:ext uri="{FF2B5EF4-FFF2-40B4-BE49-F238E27FC236}">
                  <a16:creationId xmlns:a16="http://schemas.microsoft.com/office/drawing/2014/main" id="{D23ED921-89DB-4847-8997-98D570909D63}"/>
                </a:ext>
              </a:extLst>
            </p:cNvPr>
            <p:cNvGrpSpPr/>
            <p:nvPr/>
          </p:nvGrpSpPr>
          <p:grpSpPr>
            <a:xfrm>
              <a:off x="4884770" y="3489610"/>
              <a:ext cx="778666" cy="375634"/>
              <a:chOff x="6913701" y="2696621"/>
              <a:chExt cx="1325880" cy="732379"/>
            </a:xfrm>
          </p:grpSpPr>
          <p:sp>
            <p:nvSpPr>
              <p:cNvPr id="225" name="Rectangle: Rounded Corners 224">
                <a:extLst>
                  <a:ext uri="{FF2B5EF4-FFF2-40B4-BE49-F238E27FC236}">
                    <a16:creationId xmlns:a16="http://schemas.microsoft.com/office/drawing/2014/main" id="{54B05385-F4A6-43B0-A088-C9BA71668471}"/>
                  </a:ext>
                </a:extLst>
              </p:cNvPr>
              <p:cNvSpPr/>
              <p:nvPr/>
            </p:nvSpPr>
            <p:spPr>
              <a:xfrm>
                <a:off x="6913701" y="2696621"/>
                <a:ext cx="1325880" cy="732379"/>
              </a:xfrm>
              <a:prstGeom prst="roundRect">
                <a:avLst>
                  <a:gd name="adj" fmla="val 8343"/>
                </a:avLst>
              </a:prstGeom>
              <a:solidFill>
                <a:srgbClr val="FFFFFF">
                  <a:lumMod val="85000"/>
                </a:srgbClr>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6" name="Isosceles Triangle 225">
                <a:extLst>
                  <a:ext uri="{FF2B5EF4-FFF2-40B4-BE49-F238E27FC236}">
                    <a16:creationId xmlns:a16="http://schemas.microsoft.com/office/drawing/2014/main" id="{3356BE7C-3D6C-4331-9624-664453103EA4}"/>
                  </a:ext>
                </a:extLst>
              </p:cNvPr>
              <p:cNvSpPr/>
              <p:nvPr/>
            </p:nvSpPr>
            <p:spPr>
              <a:xfrm rot="10800000">
                <a:off x="6936485" y="2709913"/>
                <a:ext cx="1287855" cy="318570"/>
              </a:xfrm>
              <a:prstGeom prst="triangle">
                <a:avLst/>
              </a:prstGeom>
              <a:solidFill>
                <a:srgbClr val="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24" name="Rectangle: Rounded Corners 223">
              <a:extLst>
                <a:ext uri="{FF2B5EF4-FFF2-40B4-BE49-F238E27FC236}">
                  <a16:creationId xmlns:a16="http://schemas.microsoft.com/office/drawing/2014/main" id="{79E1DE98-409D-4687-ADEE-7BC574CD657B}"/>
                </a:ext>
              </a:extLst>
            </p:cNvPr>
            <p:cNvSpPr/>
            <p:nvPr/>
          </p:nvSpPr>
          <p:spPr>
            <a:xfrm>
              <a:off x="4693929" y="3600375"/>
              <a:ext cx="1194157" cy="366876"/>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Invite to RFP</a:t>
              </a:r>
            </a:p>
          </p:txBody>
        </p:sp>
      </p:grpSp>
      <p:sp>
        <p:nvSpPr>
          <p:cNvPr id="261" name="Rectangle 260">
            <a:extLst>
              <a:ext uri="{FF2B5EF4-FFF2-40B4-BE49-F238E27FC236}">
                <a16:creationId xmlns:a16="http://schemas.microsoft.com/office/drawing/2014/main" id="{27513D29-04E6-454F-9D31-6B7BC4707140}"/>
              </a:ext>
            </a:extLst>
          </p:cNvPr>
          <p:cNvSpPr/>
          <p:nvPr/>
        </p:nvSpPr>
        <p:spPr>
          <a:xfrm>
            <a:off x="7677886" y="3433409"/>
            <a:ext cx="944185" cy="508293"/>
          </a:xfrm>
          <a:prstGeom prst="rect">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080808"/>
                </a:solidFill>
                <a:latin typeface="Century Gothic" panose="020B0502020202020204" pitchFamily="34" charset="0"/>
              </a:rPr>
              <a:t>Review &amp; Sign LON</a:t>
            </a:r>
            <a:endParaRPr kumimoji="0" lang="en-US" sz="11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endParaRPr>
          </a:p>
        </p:txBody>
      </p:sp>
      <p:cxnSp>
        <p:nvCxnSpPr>
          <p:cNvPr id="265" name="Straight Arrow Connector 264">
            <a:extLst>
              <a:ext uri="{FF2B5EF4-FFF2-40B4-BE49-F238E27FC236}">
                <a16:creationId xmlns:a16="http://schemas.microsoft.com/office/drawing/2014/main" id="{0AB74890-A56B-41D3-BD79-2CEFD954EB12}"/>
              </a:ext>
            </a:extLst>
          </p:cNvPr>
          <p:cNvCxnSpPr>
            <a:cxnSpLocks/>
            <a:endCxn id="261" idx="0"/>
          </p:cNvCxnSpPr>
          <p:nvPr/>
        </p:nvCxnSpPr>
        <p:spPr>
          <a:xfrm>
            <a:off x="8139852" y="2103566"/>
            <a:ext cx="10127" cy="1329843"/>
          </a:xfrm>
          <a:prstGeom prst="straightConnector1">
            <a:avLst/>
          </a:prstGeom>
          <a:noFill/>
          <a:ln w="28575" cap="flat" cmpd="sng" algn="ctr">
            <a:solidFill>
              <a:srgbClr val="080808"/>
            </a:solidFill>
            <a:prstDash val="dash"/>
            <a:miter lim="800000"/>
            <a:tailEnd type="triangle"/>
          </a:ln>
          <a:effectLst/>
        </p:spPr>
      </p:cxnSp>
      <p:cxnSp>
        <p:nvCxnSpPr>
          <p:cNvPr id="270" name="Connector: Elbow 269">
            <a:extLst>
              <a:ext uri="{FF2B5EF4-FFF2-40B4-BE49-F238E27FC236}">
                <a16:creationId xmlns:a16="http://schemas.microsoft.com/office/drawing/2014/main" id="{06D5ED8E-B33C-4847-9C49-36DC5BD3FF6D}"/>
              </a:ext>
            </a:extLst>
          </p:cNvPr>
          <p:cNvCxnSpPr>
            <a:cxnSpLocks/>
            <a:stCxn id="261" idx="3"/>
            <a:endCxn id="228" idx="2"/>
          </p:cNvCxnSpPr>
          <p:nvPr/>
        </p:nvCxnSpPr>
        <p:spPr>
          <a:xfrm flipV="1">
            <a:off x="8622071" y="2192978"/>
            <a:ext cx="1149866" cy="1494578"/>
          </a:xfrm>
          <a:prstGeom prst="bentConnector2">
            <a:avLst/>
          </a:prstGeom>
          <a:noFill/>
          <a:ln w="28575" cap="flat" cmpd="sng" algn="ctr">
            <a:solidFill>
              <a:srgbClr val="080808"/>
            </a:solidFill>
            <a:prstDash val="dash"/>
            <a:miter lim="800000"/>
            <a:tailEnd type="triangle"/>
          </a:ln>
          <a:effectLst/>
        </p:spPr>
      </p:cxnSp>
      <p:cxnSp>
        <p:nvCxnSpPr>
          <p:cNvPr id="281" name="Connector: Elbow 280">
            <a:extLst>
              <a:ext uri="{FF2B5EF4-FFF2-40B4-BE49-F238E27FC236}">
                <a16:creationId xmlns:a16="http://schemas.microsoft.com/office/drawing/2014/main" id="{5D3D93AD-CE0C-4595-B3CD-E605EA91FC72}"/>
              </a:ext>
            </a:extLst>
          </p:cNvPr>
          <p:cNvCxnSpPr>
            <a:cxnSpLocks/>
            <a:endCxn id="207" idx="1"/>
          </p:cNvCxnSpPr>
          <p:nvPr/>
        </p:nvCxnSpPr>
        <p:spPr>
          <a:xfrm rot="16200000" flipH="1">
            <a:off x="3882920" y="3455245"/>
            <a:ext cx="2288123" cy="380517"/>
          </a:xfrm>
          <a:prstGeom prst="bentConnector2">
            <a:avLst/>
          </a:prstGeom>
          <a:noFill/>
          <a:ln w="28575" cap="flat" cmpd="sng" algn="ctr">
            <a:solidFill>
              <a:srgbClr val="080808"/>
            </a:solidFill>
            <a:prstDash val="dash"/>
            <a:miter lim="800000"/>
            <a:tailEnd type="triangle"/>
          </a:ln>
          <a:effectLst/>
        </p:spPr>
      </p:cxnSp>
      <p:sp>
        <p:nvSpPr>
          <p:cNvPr id="12" name="Rectangle 11">
            <a:extLst>
              <a:ext uri="{FF2B5EF4-FFF2-40B4-BE49-F238E27FC236}">
                <a16:creationId xmlns:a16="http://schemas.microsoft.com/office/drawing/2014/main" id="{E68D9508-A4DE-4096-B8B0-60306CF802A1}"/>
              </a:ext>
            </a:extLst>
          </p:cNvPr>
          <p:cNvSpPr/>
          <p:nvPr/>
        </p:nvSpPr>
        <p:spPr>
          <a:xfrm>
            <a:off x="2655645" y="1925409"/>
            <a:ext cx="794114" cy="267569"/>
          </a:xfrm>
          <a:prstGeom prst="rect">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228" name="Rectangle 227">
            <a:extLst>
              <a:ext uri="{FF2B5EF4-FFF2-40B4-BE49-F238E27FC236}">
                <a16:creationId xmlns:a16="http://schemas.microsoft.com/office/drawing/2014/main" id="{A83C17C8-7F7A-4251-B185-A641E54BFD24}"/>
              </a:ext>
            </a:extLst>
          </p:cNvPr>
          <p:cNvSpPr/>
          <p:nvPr/>
        </p:nvSpPr>
        <p:spPr>
          <a:xfrm>
            <a:off x="8921719" y="1925409"/>
            <a:ext cx="1700435" cy="267569"/>
          </a:xfrm>
          <a:prstGeom prst="rect">
            <a:avLst/>
          </a:prstGeom>
          <a:solidFill>
            <a:srgbClr val="FA005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Start of Business</a:t>
            </a:r>
          </a:p>
        </p:txBody>
      </p:sp>
      <p:sp>
        <p:nvSpPr>
          <p:cNvPr id="236" name="Rectangle 235">
            <a:extLst>
              <a:ext uri="{FF2B5EF4-FFF2-40B4-BE49-F238E27FC236}">
                <a16:creationId xmlns:a16="http://schemas.microsoft.com/office/drawing/2014/main" id="{912CE6CB-B0C3-4037-894A-1CA81E43672B}"/>
              </a:ext>
            </a:extLst>
          </p:cNvPr>
          <p:cNvSpPr/>
          <p:nvPr/>
        </p:nvSpPr>
        <p:spPr>
          <a:xfrm>
            <a:off x="4142392" y="1928612"/>
            <a:ext cx="1255711" cy="52676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Accepts NDA</a:t>
            </a:r>
          </a:p>
        </p:txBody>
      </p:sp>
      <p:sp>
        <p:nvSpPr>
          <p:cNvPr id="81" name="Rectangle 80">
            <a:extLst>
              <a:ext uri="{FF2B5EF4-FFF2-40B4-BE49-F238E27FC236}">
                <a16:creationId xmlns:a16="http://schemas.microsoft.com/office/drawing/2014/main" id="{6819D35C-E32A-433E-A537-7E9A2760FABA}"/>
              </a:ext>
            </a:extLst>
          </p:cNvPr>
          <p:cNvSpPr/>
          <p:nvPr/>
        </p:nvSpPr>
        <p:spPr>
          <a:xfrm>
            <a:off x="5989049" y="1913841"/>
            <a:ext cx="2633020" cy="52676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Sourcing Nomination Process and Business Award</a:t>
            </a:r>
          </a:p>
        </p:txBody>
      </p:sp>
      <p:sp>
        <p:nvSpPr>
          <p:cNvPr id="88" name="Title 1">
            <a:extLst>
              <a:ext uri="{FF2B5EF4-FFF2-40B4-BE49-F238E27FC236}">
                <a16:creationId xmlns:a16="http://schemas.microsoft.com/office/drawing/2014/main" id="{37D47F37-E137-455C-8D7C-2857C824DACF}"/>
              </a:ext>
            </a:extLst>
          </p:cNvPr>
          <p:cNvSpPr txBox="1">
            <a:spLocks/>
          </p:cNvSpPr>
          <p:nvPr/>
        </p:nvSpPr>
        <p:spPr>
          <a:xfrm>
            <a:off x="346609" y="84408"/>
            <a:ext cx="11336364" cy="769622"/>
          </a:xfrm>
          <a:prstGeom prst="rect">
            <a:avLst/>
          </a:prstGeom>
        </p:spPr>
        <p:txBody>
          <a:bodyPr vert="horz" wrap="square" lIns="0" tIns="36000" rIns="72000" bIns="36000" rtlCol="0" anchor="ctr">
            <a:noAutofit/>
          </a:bodyPr>
          <a:lstStyle>
            <a:lvl1pPr algn="l" defTabSz="914400" rtl="0" eaLnBrk="1" latinLnBrk="0" hangingPunct="1">
              <a:lnSpc>
                <a:spcPct val="100000"/>
              </a:lnSpc>
              <a:spcBef>
                <a:spcPct val="0"/>
              </a:spcBef>
              <a:buNone/>
              <a:defRPr lang="fr-FR" sz="2400" b="1" kern="1200" dirty="0">
                <a:solidFill>
                  <a:srgbClr val="0070C0"/>
                </a:solidFill>
                <a:latin typeface="Malgun Gothic" panose="020B0503020000020004" pitchFamily="34" charset="-127"/>
                <a:ea typeface="Malgun Gothic" panose="020B0503020000020004" pitchFamily="34" charset="-127"/>
                <a:cs typeface="+mn-cs"/>
              </a:defRPr>
            </a:lvl1pPr>
          </a:lstStyle>
          <a:p>
            <a:r>
              <a:rPr lang="en-US" dirty="0"/>
              <a:t>Overview: Sourcing to Contract Process Flow in Ariba</a:t>
            </a:r>
          </a:p>
        </p:txBody>
      </p:sp>
      <p:sp>
        <p:nvSpPr>
          <p:cNvPr id="89" name="Espace réservé du numéro de diapositive 4">
            <a:extLst>
              <a:ext uri="{FF2B5EF4-FFF2-40B4-BE49-F238E27FC236}">
                <a16:creationId xmlns:a16="http://schemas.microsoft.com/office/drawing/2014/main" id="{186C856B-EC91-47E4-BC8C-FEF3FBD39B08}"/>
              </a:ext>
            </a:extLst>
          </p:cNvPr>
          <p:cNvSpPr txBox="1">
            <a:spLocks/>
          </p:cNvSpPr>
          <p:nvPr/>
        </p:nvSpPr>
        <p:spPr>
          <a:xfrm>
            <a:off x="52359" y="6386521"/>
            <a:ext cx="573468"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rgbClr val="32447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70A908-3B3A-43F2-B45C-3C6ACD5D31D1}" type="slidenum">
              <a:rPr lang="fr-FR" smtClean="0"/>
              <a:pPr/>
              <a:t>4</a:t>
            </a:fld>
            <a:endParaRPr lang="fr-FR" dirty="0"/>
          </a:p>
        </p:txBody>
      </p:sp>
      <p:sp>
        <p:nvSpPr>
          <p:cNvPr id="82" name="Rectangle 81">
            <a:extLst>
              <a:ext uri="{FF2B5EF4-FFF2-40B4-BE49-F238E27FC236}">
                <a16:creationId xmlns:a16="http://schemas.microsoft.com/office/drawing/2014/main" id="{9E6C2462-F09D-4B7A-BAFB-176C463D9DC3}"/>
              </a:ext>
            </a:extLst>
          </p:cNvPr>
          <p:cNvSpPr/>
          <p:nvPr/>
        </p:nvSpPr>
        <p:spPr>
          <a:xfrm>
            <a:off x="10337800" y="-1366"/>
            <a:ext cx="1854200" cy="215900"/>
          </a:xfrm>
          <a:prstGeom prst="rect">
            <a:avLst/>
          </a:prstGeom>
          <a:solidFill>
            <a:srgbClr val="66E13F"/>
          </a:solidFill>
          <a:ln>
            <a:solidFill>
              <a:srgbClr val="66E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rPr>
              <a:t>Information</a:t>
            </a:r>
          </a:p>
        </p:txBody>
      </p:sp>
    </p:spTree>
    <p:extLst>
      <p:ext uri="{BB962C8B-B14F-4D97-AF65-F5344CB8AC3E}">
        <p14:creationId xmlns:p14="http://schemas.microsoft.com/office/powerpoint/2010/main" val="338714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5</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Sourcing Project RFP – </a:t>
            </a:r>
            <a:r>
              <a:rPr lang="pt-PT" sz="2000" dirty="0"/>
              <a:t>Be informed on new Resquest for quotation: by e-mail (1/3)</a:t>
            </a:r>
            <a:endParaRPr lang="en-US" dirty="0"/>
          </a:p>
        </p:txBody>
      </p:sp>
      <p:sp>
        <p:nvSpPr>
          <p:cNvPr id="11" name="Rectangle 10">
            <a:extLst>
              <a:ext uri="{FF2B5EF4-FFF2-40B4-BE49-F238E27FC236}">
                <a16:creationId xmlns:a16="http://schemas.microsoft.com/office/drawing/2014/main" id="{936AB5D1-79F8-437A-B246-A7937BBDAA4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grpSp>
        <p:nvGrpSpPr>
          <p:cNvPr id="13" name="Group 12">
            <a:extLst>
              <a:ext uri="{FF2B5EF4-FFF2-40B4-BE49-F238E27FC236}">
                <a16:creationId xmlns:a16="http://schemas.microsoft.com/office/drawing/2014/main" id="{C18BB751-4D8C-45B8-B61D-5EF2F1716F4E}"/>
              </a:ext>
            </a:extLst>
          </p:cNvPr>
          <p:cNvGrpSpPr/>
          <p:nvPr/>
        </p:nvGrpSpPr>
        <p:grpSpPr>
          <a:xfrm>
            <a:off x="585758" y="768451"/>
            <a:ext cx="10795704" cy="4658955"/>
            <a:chOff x="530221" y="383640"/>
            <a:chExt cx="11391901" cy="5304120"/>
          </a:xfrm>
          <a:effectLst>
            <a:outerShdw blurRad="63500" sx="102000" sy="102000" algn="ctr" rotWithShape="0">
              <a:prstClr val="black">
                <a:alpha val="40000"/>
              </a:prstClr>
            </a:outerShdw>
          </a:effectLst>
        </p:grpSpPr>
        <p:pic>
          <p:nvPicPr>
            <p:cNvPr id="9" name="Picture 8">
              <a:extLst>
                <a:ext uri="{FF2B5EF4-FFF2-40B4-BE49-F238E27FC236}">
                  <a16:creationId xmlns:a16="http://schemas.microsoft.com/office/drawing/2014/main" id="{372C208B-5C13-4C2F-ACA6-78731B3DC018}"/>
                </a:ext>
              </a:extLst>
            </p:cNvPr>
            <p:cNvPicPr>
              <a:picLocks noChangeAspect="1"/>
            </p:cNvPicPr>
            <p:nvPr/>
          </p:nvPicPr>
          <p:blipFill>
            <a:blip r:embed="rId4"/>
            <a:stretch>
              <a:fillRect/>
            </a:stretch>
          </p:blipFill>
          <p:spPr>
            <a:xfrm>
              <a:off x="530222" y="383640"/>
              <a:ext cx="11391900" cy="3009900"/>
            </a:xfrm>
            <a:prstGeom prst="rect">
              <a:avLst/>
            </a:prstGeom>
          </p:spPr>
        </p:pic>
        <p:pic>
          <p:nvPicPr>
            <p:cNvPr id="12" name="Picture 11">
              <a:extLst>
                <a:ext uri="{FF2B5EF4-FFF2-40B4-BE49-F238E27FC236}">
                  <a16:creationId xmlns:a16="http://schemas.microsoft.com/office/drawing/2014/main" id="{5C20461A-8E5C-4FA8-89CE-D77C698B7907}"/>
                </a:ext>
              </a:extLst>
            </p:cNvPr>
            <p:cNvPicPr>
              <a:picLocks noChangeAspect="1"/>
            </p:cNvPicPr>
            <p:nvPr/>
          </p:nvPicPr>
          <p:blipFill rotWithShape="1">
            <a:blip r:embed="rId5"/>
            <a:srcRect l="746"/>
            <a:stretch/>
          </p:blipFill>
          <p:spPr>
            <a:xfrm>
              <a:off x="530221" y="3220785"/>
              <a:ext cx="11391901" cy="2466975"/>
            </a:xfrm>
            <a:prstGeom prst="rect">
              <a:avLst/>
            </a:prstGeom>
          </p:spPr>
        </p:pic>
      </p:grpSp>
      <p:sp>
        <p:nvSpPr>
          <p:cNvPr id="16" name="Rectangle: Rounded Corners 15">
            <a:extLst>
              <a:ext uri="{FF2B5EF4-FFF2-40B4-BE49-F238E27FC236}">
                <a16:creationId xmlns:a16="http://schemas.microsoft.com/office/drawing/2014/main" id="{D77A182E-2096-4F29-8EF7-6072B1A78549}"/>
              </a:ext>
            </a:extLst>
          </p:cNvPr>
          <p:cNvSpPr/>
          <p:nvPr/>
        </p:nvSpPr>
        <p:spPr>
          <a:xfrm>
            <a:off x="3446585" y="3412243"/>
            <a:ext cx="834529" cy="191806"/>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You will access the RFP event </a:t>
            </a:r>
            <a:r>
              <a:rPr lang="en-US" sz="1400" b="1" dirty="0">
                <a:solidFill>
                  <a:schemeClr val="tx1"/>
                </a:solidFill>
              </a:rPr>
              <a:t>directly from Mail </a:t>
            </a:r>
            <a:r>
              <a:rPr lang="en-US" sz="1400" dirty="0">
                <a:solidFill>
                  <a:schemeClr val="tx1"/>
                </a:solidFill>
              </a:rPr>
              <a:t>or by accessing </a:t>
            </a:r>
            <a:r>
              <a:rPr lang="en-US" sz="1400" b="1" dirty="0">
                <a:solidFill>
                  <a:schemeClr val="tx1"/>
                </a:solidFill>
              </a:rPr>
              <a:t>ARIBA network</a:t>
            </a:r>
          </a:p>
          <a:p>
            <a:pPr marL="800100" lvl="1" indent="-342900">
              <a:buFont typeface="+mj-lt"/>
              <a:buAutoNum type="arabicPeriod"/>
            </a:pPr>
            <a:r>
              <a:rPr lang="en-US" sz="1400" dirty="0">
                <a:solidFill>
                  <a:schemeClr val="tx1"/>
                </a:solidFill>
              </a:rPr>
              <a:t>(</a:t>
            </a:r>
            <a:r>
              <a:rPr lang="fr-FR" sz="1400" dirty="0" err="1">
                <a:solidFill>
                  <a:schemeClr val="tx1"/>
                </a:solidFill>
              </a:rPr>
              <a:t>Connect</a:t>
            </a:r>
            <a:r>
              <a:rPr lang="fr-FR" sz="1400" dirty="0">
                <a:solidFill>
                  <a:schemeClr val="tx1"/>
                </a:solidFill>
              </a:rPr>
              <a:t> to Ariba </a:t>
            </a:r>
            <a:r>
              <a:rPr lang="fr-FR" sz="1400" dirty="0" err="1">
                <a:solidFill>
                  <a:schemeClr val="tx1"/>
                </a:solidFill>
              </a:rPr>
              <a:t>Sourcing</a:t>
            </a:r>
            <a:r>
              <a:rPr lang="fr-FR" sz="1400" dirty="0">
                <a:solidFill>
                  <a:schemeClr val="tx1"/>
                </a:solidFill>
              </a:rPr>
              <a:t> portal</a:t>
            </a:r>
            <a:r>
              <a:rPr lang="fr-FR" sz="1400" dirty="0">
                <a:solidFill>
                  <a:srgbClr val="003684"/>
                </a:solidFill>
              </a:rPr>
              <a:t>: </a:t>
            </a:r>
            <a:r>
              <a:rPr lang="fr-FR" sz="1400" dirty="0">
                <a:hlinkClick r:id="rId6"/>
              </a:rPr>
              <a:t>https://service.ariba.com/Sourcing.aw/</a:t>
            </a:r>
            <a:r>
              <a:rPr lang="fr-FR" sz="1400" dirty="0">
                <a:solidFill>
                  <a:srgbClr val="003684"/>
                </a:solidFill>
              </a:rPr>
              <a:t>)</a:t>
            </a:r>
            <a:endParaRPr lang="en-US" sz="1400" dirty="0">
              <a:solidFill>
                <a:schemeClr val="tx1"/>
              </a:solidFill>
            </a:endParaRPr>
          </a:p>
          <a:p>
            <a:pPr marL="342900" indent="-342900">
              <a:buFont typeface="+mj-lt"/>
              <a:buAutoNum type="arabicPeriod"/>
            </a:pPr>
            <a:r>
              <a:rPr lang="en-US" sz="1400" dirty="0">
                <a:solidFill>
                  <a:schemeClr val="tx1"/>
                </a:solidFill>
              </a:rPr>
              <a:t>Once you Access the event from mail you will be taken to the Next screen</a:t>
            </a:r>
          </a:p>
        </p:txBody>
      </p:sp>
      <p:sp>
        <p:nvSpPr>
          <p:cNvPr id="14" name="Speech Bubble: Rectangle with Corners Rounded 13">
            <a:extLst>
              <a:ext uri="{FF2B5EF4-FFF2-40B4-BE49-F238E27FC236}">
                <a16:creationId xmlns:a16="http://schemas.microsoft.com/office/drawing/2014/main" id="{D3EC074F-7D08-4FEB-8811-645DA7787E33}"/>
              </a:ext>
            </a:extLst>
          </p:cNvPr>
          <p:cNvSpPr/>
          <p:nvPr/>
        </p:nvSpPr>
        <p:spPr>
          <a:xfrm>
            <a:off x="6435525" y="3252165"/>
            <a:ext cx="1390956" cy="393238"/>
          </a:xfrm>
          <a:prstGeom prst="wedgeRoundRectCallout">
            <a:avLst>
              <a:gd name="adj1" fmla="val -183582"/>
              <a:gd name="adj2" fmla="val -13373"/>
              <a:gd name="adj3" fmla="val 16667"/>
            </a:avLst>
          </a:prstGeom>
          <a:solidFill>
            <a:srgbClr val="B2F09E"/>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To access the RFQ event</a:t>
            </a:r>
          </a:p>
        </p:txBody>
      </p:sp>
      <p:sp>
        <p:nvSpPr>
          <p:cNvPr id="18" name="Speech Bubble: Rectangle with Corners Rounded 17">
            <a:extLst>
              <a:ext uri="{FF2B5EF4-FFF2-40B4-BE49-F238E27FC236}">
                <a16:creationId xmlns:a16="http://schemas.microsoft.com/office/drawing/2014/main" id="{4EAA28E6-6355-44E6-8CAE-47EA5BE38C40}"/>
              </a:ext>
            </a:extLst>
          </p:cNvPr>
          <p:cNvSpPr/>
          <p:nvPr/>
        </p:nvSpPr>
        <p:spPr>
          <a:xfrm>
            <a:off x="236910" y="2593019"/>
            <a:ext cx="3096225" cy="1039166"/>
          </a:xfrm>
          <a:prstGeom prst="wedgeRoundRectCallout">
            <a:avLst>
              <a:gd name="adj1" fmla="val 15077"/>
              <a:gd name="adj2" fmla="val -121780"/>
              <a:gd name="adj3" fmla="val 16667"/>
            </a:avLst>
          </a:prstGeom>
          <a:solidFill>
            <a:srgbClr val="B2F09E"/>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Check for </a:t>
            </a:r>
          </a:p>
          <a:p>
            <a:pPr marL="342900" indent="-342900">
              <a:buAutoNum type="arabicPeriod"/>
            </a:pPr>
            <a:r>
              <a:rPr lang="en-US" sz="1200" dirty="0">
                <a:solidFill>
                  <a:schemeClr val="tx1"/>
                </a:solidFill>
              </a:rPr>
              <a:t>Name of FAURECIA requestor if legitimate in the mail</a:t>
            </a:r>
          </a:p>
          <a:p>
            <a:pPr marL="342900" indent="-342900">
              <a:buAutoNum type="arabicPeriod"/>
            </a:pPr>
            <a:r>
              <a:rPr lang="en-US" sz="1200" dirty="0">
                <a:solidFill>
                  <a:schemeClr val="tx1"/>
                </a:solidFill>
              </a:rPr>
              <a:t>Recipient email</a:t>
            </a:r>
          </a:p>
          <a:p>
            <a:pPr marL="342900" indent="-342900">
              <a:buAutoNum type="arabicPeriod"/>
            </a:pPr>
            <a:r>
              <a:rPr lang="en-US" sz="1200" dirty="0">
                <a:solidFill>
                  <a:schemeClr val="tx1"/>
                </a:solidFill>
              </a:rPr>
              <a:t>Subject of mail with the RFQ title</a:t>
            </a:r>
          </a:p>
        </p:txBody>
      </p:sp>
      <p:sp>
        <p:nvSpPr>
          <p:cNvPr id="19" name="Oval 18">
            <a:extLst>
              <a:ext uri="{FF2B5EF4-FFF2-40B4-BE49-F238E27FC236}">
                <a16:creationId xmlns:a16="http://schemas.microsoft.com/office/drawing/2014/main" id="{D3D4FA24-876C-4D32-A355-E5B062F34113}"/>
              </a:ext>
            </a:extLst>
          </p:cNvPr>
          <p:cNvSpPr/>
          <p:nvPr/>
        </p:nvSpPr>
        <p:spPr>
          <a:xfrm>
            <a:off x="2987072" y="2495199"/>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20" name="Oval 19">
            <a:extLst>
              <a:ext uri="{FF2B5EF4-FFF2-40B4-BE49-F238E27FC236}">
                <a16:creationId xmlns:a16="http://schemas.microsoft.com/office/drawing/2014/main" id="{E64EC55D-3B4A-40E8-B04C-76275FC60E70}"/>
              </a:ext>
            </a:extLst>
          </p:cNvPr>
          <p:cNvSpPr/>
          <p:nvPr/>
        </p:nvSpPr>
        <p:spPr>
          <a:xfrm>
            <a:off x="7656874" y="3429000"/>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Tree>
    <p:extLst>
      <p:ext uri="{BB962C8B-B14F-4D97-AF65-F5344CB8AC3E}">
        <p14:creationId xmlns:p14="http://schemas.microsoft.com/office/powerpoint/2010/main" val="71151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6</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If you already have an account please click on </a:t>
            </a:r>
            <a:r>
              <a:rPr lang="en-US" sz="1400" b="1" dirty="0">
                <a:solidFill>
                  <a:schemeClr val="tx1"/>
                </a:solidFill>
              </a:rPr>
              <a:t>‘Log in’ </a:t>
            </a:r>
            <a:r>
              <a:rPr lang="en-US" sz="1400" dirty="0">
                <a:solidFill>
                  <a:schemeClr val="tx1"/>
                </a:solidFill>
              </a:rPr>
              <a:t>and enter your account information to begin</a:t>
            </a:r>
          </a:p>
          <a:p>
            <a:pPr marL="342900" indent="-342900">
              <a:buFont typeface="+mj-lt"/>
              <a:buAutoNum type="arabicPeriod"/>
            </a:pPr>
            <a:r>
              <a:rPr lang="en-US" sz="1400" dirty="0">
                <a:solidFill>
                  <a:schemeClr val="tx1"/>
                </a:solidFill>
              </a:rPr>
              <a:t>If you don’t have an account, click on </a:t>
            </a:r>
            <a:r>
              <a:rPr lang="en-US" sz="1400" b="1" dirty="0">
                <a:solidFill>
                  <a:schemeClr val="tx1"/>
                </a:solidFill>
              </a:rPr>
              <a:t>‘Sign up’ </a:t>
            </a:r>
            <a:r>
              <a:rPr lang="en-US" sz="1400" dirty="0">
                <a:solidFill>
                  <a:schemeClr val="tx1"/>
                </a:solidFill>
              </a:rPr>
              <a:t>and create an account</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Sourcing Project RFP – </a:t>
            </a:r>
            <a:r>
              <a:rPr lang="pt-PT" sz="2000" dirty="0"/>
              <a:t>Be informed on new Resquest for quotation: by e-mail (2/3)</a:t>
            </a:r>
            <a:endParaRPr lang="en-US" dirty="0"/>
          </a:p>
        </p:txBody>
      </p:sp>
      <p:grpSp>
        <p:nvGrpSpPr>
          <p:cNvPr id="12" name="Group 11">
            <a:extLst>
              <a:ext uri="{FF2B5EF4-FFF2-40B4-BE49-F238E27FC236}">
                <a16:creationId xmlns:a16="http://schemas.microsoft.com/office/drawing/2014/main" id="{47D9EC47-8DC9-4277-A565-8E01B606BE2A}"/>
              </a:ext>
            </a:extLst>
          </p:cNvPr>
          <p:cNvGrpSpPr/>
          <p:nvPr/>
        </p:nvGrpSpPr>
        <p:grpSpPr>
          <a:xfrm>
            <a:off x="585757" y="768451"/>
            <a:ext cx="10795704" cy="4585196"/>
            <a:chOff x="1865585" y="1818848"/>
            <a:chExt cx="8324122" cy="4109954"/>
          </a:xfrm>
        </p:grpSpPr>
        <p:pic>
          <p:nvPicPr>
            <p:cNvPr id="13" name="Picture 12">
              <a:extLst>
                <a:ext uri="{FF2B5EF4-FFF2-40B4-BE49-F238E27FC236}">
                  <a16:creationId xmlns:a16="http://schemas.microsoft.com/office/drawing/2014/main" id="{BD975038-73F6-40F6-A9F0-F24162C94A3E}"/>
                </a:ext>
              </a:extLst>
            </p:cNvPr>
            <p:cNvPicPr>
              <a:picLocks noChangeAspect="1"/>
            </p:cNvPicPr>
            <p:nvPr/>
          </p:nvPicPr>
          <p:blipFill>
            <a:blip r:embed="rId4"/>
            <a:stretch>
              <a:fillRect/>
            </a:stretch>
          </p:blipFill>
          <p:spPr>
            <a:xfrm>
              <a:off x="1865585" y="1818848"/>
              <a:ext cx="8324122" cy="4109954"/>
            </a:xfrm>
            <a:prstGeom prst="rect">
              <a:avLst/>
            </a:prstGeom>
            <a:ln>
              <a:solidFill>
                <a:schemeClr val="accent1"/>
              </a:solidFill>
            </a:ln>
          </p:spPr>
        </p:pic>
        <p:sp>
          <p:nvSpPr>
            <p:cNvPr id="14" name="Rectangle 13">
              <a:extLst>
                <a:ext uri="{FF2B5EF4-FFF2-40B4-BE49-F238E27FC236}">
                  <a16:creationId xmlns:a16="http://schemas.microsoft.com/office/drawing/2014/main" id="{CB36F3C8-89BD-480A-900C-4DFFCC0E42C4}"/>
                </a:ext>
              </a:extLst>
            </p:cNvPr>
            <p:cNvSpPr/>
            <p:nvPr/>
          </p:nvSpPr>
          <p:spPr>
            <a:xfrm>
              <a:off x="2587935" y="1905803"/>
              <a:ext cx="1254524" cy="185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9A42F94-42D0-4B57-8B23-564923735655}"/>
              </a:ext>
            </a:extLst>
          </p:cNvPr>
          <p:cNvPicPr>
            <a:picLocks noChangeAspect="1"/>
          </p:cNvPicPr>
          <p:nvPr/>
        </p:nvPicPr>
        <p:blipFill>
          <a:blip r:embed="rId5"/>
          <a:stretch>
            <a:fillRect/>
          </a:stretch>
        </p:blipFill>
        <p:spPr>
          <a:xfrm>
            <a:off x="5524221" y="3949782"/>
            <a:ext cx="4412642" cy="1167177"/>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
        <p:nvSpPr>
          <p:cNvPr id="22" name="Rectangle: Rounded Corners 21">
            <a:extLst>
              <a:ext uri="{FF2B5EF4-FFF2-40B4-BE49-F238E27FC236}">
                <a16:creationId xmlns:a16="http://schemas.microsoft.com/office/drawing/2014/main" id="{0FDC6916-0D38-4BFD-B456-3E71103BB5E0}"/>
              </a:ext>
            </a:extLst>
          </p:cNvPr>
          <p:cNvSpPr/>
          <p:nvPr/>
        </p:nvSpPr>
        <p:spPr>
          <a:xfrm>
            <a:off x="1923145" y="2531521"/>
            <a:ext cx="1226456" cy="327793"/>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5EC191E5-4FFD-4FD7-BC71-B28B8738CC7C}"/>
              </a:ext>
            </a:extLst>
          </p:cNvPr>
          <p:cNvSpPr/>
          <p:nvPr/>
        </p:nvSpPr>
        <p:spPr>
          <a:xfrm>
            <a:off x="6168572" y="2080191"/>
            <a:ext cx="1226456" cy="327793"/>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D72E9E2-D457-45C4-913D-7125E486DE40}"/>
              </a:ext>
            </a:extLst>
          </p:cNvPr>
          <p:cNvCxnSpPr>
            <a:stCxn id="22" idx="3"/>
            <a:endCxn id="18" idx="0"/>
          </p:cNvCxnSpPr>
          <p:nvPr/>
        </p:nvCxnSpPr>
        <p:spPr>
          <a:xfrm>
            <a:off x="3149601" y="2695418"/>
            <a:ext cx="4580941" cy="1254364"/>
          </a:xfrm>
          <a:prstGeom prst="straightConnector1">
            <a:avLst/>
          </a:prstGeom>
          <a:ln>
            <a:solidFill>
              <a:srgbClr val="7EC234"/>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C737CE6-F098-4F47-BF87-B14BF84C5F59}"/>
              </a:ext>
            </a:extLst>
          </p:cNvPr>
          <p:cNvSpPr/>
          <p:nvPr/>
        </p:nvSpPr>
        <p:spPr>
          <a:xfrm>
            <a:off x="7211962" y="826494"/>
            <a:ext cx="4077460" cy="114232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US" sz="1200" dirty="0"/>
              <a:t>If you do not have an existing ARIBA user for your organization, new account can be created using “Signup” button on the screen </a:t>
            </a:r>
          </a:p>
          <a:p>
            <a:pPr marL="228600" indent="-228600" algn="ctr">
              <a:buAutoNum type="arabicPeriod"/>
            </a:pPr>
            <a:r>
              <a:rPr lang="en-US" sz="1200" dirty="0"/>
              <a:t>If already an ARIBA user is existing then you can directly “Log In” and access the event</a:t>
            </a:r>
          </a:p>
        </p:txBody>
      </p:sp>
      <p:sp>
        <p:nvSpPr>
          <p:cNvPr id="16" name="Oval 15">
            <a:extLst>
              <a:ext uri="{FF2B5EF4-FFF2-40B4-BE49-F238E27FC236}">
                <a16:creationId xmlns:a16="http://schemas.microsoft.com/office/drawing/2014/main" id="{B2CA57C7-4C75-4479-812B-B8312ECAE8F5}"/>
              </a:ext>
            </a:extLst>
          </p:cNvPr>
          <p:cNvSpPr/>
          <p:nvPr/>
        </p:nvSpPr>
        <p:spPr>
          <a:xfrm>
            <a:off x="10872642" y="1821050"/>
            <a:ext cx="339213" cy="272847"/>
          </a:xfrm>
          <a:prstGeom prst="ellipse">
            <a:avLst/>
          </a:prstGeom>
          <a:solidFill>
            <a:schemeClr val="accent2">
              <a:lumMod val="75000"/>
            </a:schemeClr>
          </a:solidFill>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askerville Old Face" panose="02020602080505020303" pitchFamily="18" charset="0"/>
              </a:rPr>
              <a:t>i</a:t>
            </a:r>
          </a:p>
        </p:txBody>
      </p:sp>
      <p:sp>
        <p:nvSpPr>
          <p:cNvPr id="17" name="Rectangle 16">
            <a:extLst>
              <a:ext uri="{FF2B5EF4-FFF2-40B4-BE49-F238E27FC236}">
                <a16:creationId xmlns:a16="http://schemas.microsoft.com/office/drawing/2014/main" id="{2652BF69-28BB-4B66-906C-8841FAB3A898}"/>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81940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7</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Sourcing Project RFP – </a:t>
            </a:r>
            <a:r>
              <a:rPr lang="pt-PT" sz="2000" dirty="0"/>
              <a:t>Be informed on new Resquest for quotation: by e-mail (3/3)</a:t>
            </a:r>
            <a:endParaRPr lang="en-US" dirty="0"/>
          </a:p>
        </p:txBody>
      </p:sp>
      <p:grpSp>
        <p:nvGrpSpPr>
          <p:cNvPr id="15" name="Group 14">
            <a:extLst>
              <a:ext uri="{FF2B5EF4-FFF2-40B4-BE49-F238E27FC236}">
                <a16:creationId xmlns:a16="http://schemas.microsoft.com/office/drawing/2014/main" id="{3742112A-435C-428E-8C1F-B348841B0E36}"/>
              </a:ext>
            </a:extLst>
          </p:cNvPr>
          <p:cNvGrpSpPr/>
          <p:nvPr/>
        </p:nvGrpSpPr>
        <p:grpSpPr>
          <a:xfrm>
            <a:off x="585757" y="923133"/>
            <a:ext cx="10795703" cy="3912836"/>
            <a:chOff x="2252749" y="1818848"/>
            <a:chExt cx="8894618" cy="4352282"/>
          </a:xfrm>
        </p:grpSpPr>
        <p:pic>
          <p:nvPicPr>
            <p:cNvPr id="16" name="Picture 15">
              <a:extLst>
                <a:ext uri="{FF2B5EF4-FFF2-40B4-BE49-F238E27FC236}">
                  <a16:creationId xmlns:a16="http://schemas.microsoft.com/office/drawing/2014/main" id="{25B52AC3-60DA-4388-8328-E219B07C1679}"/>
                </a:ext>
              </a:extLst>
            </p:cNvPr>
            <p:cNvPicPr>
              <a:picLocks noChangeAspect="1"/>
            </p:cNvPicPr>
            <p:nvPr/>
          </p:nvPicPr>
          <p:blipFill>
            <a:blip r:embed="rId4"/>
            <a:stretch>
              <a:fillRect/>
            </a:stretch>
          </p:blipFill>
          <p:spPr>
            <a:xfrm>
              <a:off x="2252749" y="1818848"/>
              <a:ext cx="8894618" cy="4352282"/>
            </a:xfrm>
            <a:prstGeom prst="rect">
              <a:avLst/>
            </a:prstGeom>
            <a:ln>
              <a:solidFill>
                <a:schemeClr val="accent1"/>
              </a:solidFill>
            </a:ln>
          </p:spPr>
        </p:pic>
        <p:pic>
          <p:nvPicPr>
            <p:cNvPr id="17" name="Picture 16">
              <a:extLst>
                <a:ext uri="{FF2B5EF4-FFF2-40B4-BE49-F238E27FC236}">
                  <a16:creationId xmlns:a16="http://schemas.microsoft.com/office/drawing/2014/main" id="{C5FDBB86-C044-48E2-B41F-03CCD2E56758}"/>
                </a:ext>
              </a:extLst>
            </p:cNvPr>
            <p:cNvPicPr>
              <a:picLocks noChangeAspect="1"/>
            </p:cNvPicPr>
            <p:nvPr/>
          </p:nvPicPr>
          <p:blipFill>
            <a:blip r:embed="rId5"/>
            <a:stretch>
              <a:fillRect/>
            </a:stretch>
          </p:blipFill>
          <p:spPr>
            <a:xfrm>
              <a:off x="2258776" y="1833648"/>
              <a:ext cx="2313330" cy="167027"/>
            </a:xfrm>
            <a:prstGeom prst="rect">
              <a:avLst/>
            </a:prstGeom>
          </p:spPr>
        </p:pic>
      </p:grpSp>
      <p:sp>
        <p:nvSpPr>
          <p:cNvPr id="19" name="Rectangle 18">
            <a:extLst>
              <a:ext uri="{FF2B5EF4-FFF2-40B4-BE49-F238E27FC236}">
                <a16:creationId xmlns:a16="http://schemas.microsoft.com/office/drawing/2014/main" id="{56A4F3A5-B8E1-4576-A3E3-486791A3DE42}"/>
              </a:ext>
            </a:extLst>
          </p:cNvPr>
          <p:cNvSpPr/>
          <p:nvPr/>
        </p:nvSpPr>
        <p:spPr>
          <a:xfrm>
            <a:off x="2500301" y="1852815"/>
            <a:ext cx="1554480" cy="117893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777259-3733-48E4-85E2-94438A343939}"/>
              </a:ext>
            </a:extLst>
          </p:cNvPr>
          <p:cNvSpPr/>
          <p:nvPr/>
        </p:nvSpPr>
        <p:spPr>
          <a:xfrm>
            <a:off x="585756" y="4803125"/>
            <a:ext cx="10795704" cy="1597469"/>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Request for Quotation is called ‘</a:t>
            </a:r>
            <a:r>
              <a:rPr lang="en-US" sz="1400" b="1" dirty="0">
                <a:solidFill>
                  <a:schemeClr val="tx1"/>
                </a:solidFill>
              </a:rPr>
              <a:t>Event’</a:t>
            </a:r>
          </a:p>
          <a:p>
            <a:r>
              <a:rPr lang="en-US" sz="1400" dirty="0">
                <a:solidFill>
                  <a:schemeClr val="tx1"/>
                </a:solidFill>
              </a:rPr>
              <a:t>“Events” are Sorted in Ariba by status: </a:t>
            </a:r>
          </a:p>
          <a:p>
            <a:pPr marL="171450" indent="-171450">
              <a:buFont typeface="Arial" panose="020B0604020202020204" pitchFamily="34" charset="0"/>
              <a:buChar char="•"/>
            </a:pPr>
            <a:r>
              <a:rPr lang="en-US" sz="1400" b="1" dirty="0">
                <a:solidFill>
                  <a:schemeClr val="tx1"/>
                </a:solidFill>
              </a:rPr>
              <a:t>Open: </a:t>
            </a:r>
            <a:r>
              <a:rPr lang="en-US" sz="1400" dirty="0">
                <a:solidFill>
                  <a:schemeClr val="tx1"/>
                </a:solidFill>
              </a:rPr>
              <a:t>RFQ to consult, and complete the response</a:t>
            </a:r>
          </a:p>
          <a:p>
            <a:pPr marL="171450" indent="-171450">
              <a:buFont typeface="Arial" panose="020B0604020202020204" pitchFamily="34" charset="0"/>
              <a:buChar char="•"/>
            </a:pPr>
            <a:r>
              <a:rPr lang="en-US" sz="1400" b="1" dirty="0">
                <a:solidFill>
                  <a:schemeClr val="tx1"/>
                </a:solidFill>
              </a:rPr>
              <a:t>Preview: </a:t>
            </a:r>
            <a:r>
              <a:rPr lang="en-US" sz="1400" dirty="0">
                <a:solidFill>
                  <a:schemeClr val="tx1"/>
                </a:solidFill>
              </a:rPr>
              <a:t>future RFQ approaching opening time / date for quotes</a:t>
            </a:r>
          </a:p>
          <a:p>
            <a:pPr marL="171450" indent="-171450">
              <a:buFont typeface="Arial" panose="020B0604020202020204" pitchFamily="34" charset="0"/>
              <a:buChar char="•"/>
            </a:pPr>
            <a:r>
              <a:rPr lang="en-US" sz="1400" b="1" dirty="0">
                <a:solidFill>
                  <a:schemeClr val="tx1"/>
                </a:solidFill>
              </a:rPr>
              <a:t>Pending selection</a:t>
            </a:r>
            <a:r>
              <a:rPr lang="en-US" sz="1400" dirty="0">
                <a:solidFill>
                  <a:schemeClr val="tx1"/>
                </a:solidFill>
              </a:rPr>
              <a:t>: RFQ reply sent, but waiting for award by Faurecia</a:t>
            </a:r>
          </a:p>
          <a:p>
            <a:pPr marL="171450" indent="-171450">
              <a:buFont typeface="Arial" panose="020B0604020202020204" pitchFamily="34" charset="0"/>
              <a:buChar char="•"/>
            </a:pPr>
            <a:r>
              <a:rPr lang="en-US" sz="1400" b="1" dirty="0">
                <a:solidFill>
                  <a:schemeClr val="tx1"/>
                </a:solidFill>
              </a:rPr>
              <a:t>Completed: </a:t>
            </a:r>
            <a:r>
              <a:rPr lang="en-US" sz="1400" dirty="0">
                <a:solidFill>
                  <a:schemeClr val="tx1"/>
                </a:solidFill>
              </a:rPr>
              <a:t>closed RFQ (response and award of offer done)</a:t>
            </a:r>
          </a:p>
          <a:p>
            <a:r>
              <a:rPr lang="en-US" sz="1400" dirty="0">
                <a:solidFill>
                  <a:schemeClr val="tx1"/>
                </a:solidFill>
              </a:rPr>
              <a:t>To open the Event Click on the event and the you will have the next window</a:t>
            </a:r>
          </a:p>
        </p:txBody>
      </p:sp>
      <p:cxnSp>
        <p:nvCxnSpPr>
          <p:cNvPr id="7" name="Straight Arrow Connector 6">
            <a:extLst>
              <a:ext uri="{FF2B5EF4-FFF2-40B4-BE49-F238E27FC236}">
                <a16:creationId xmlns:a16="http://schemas.microsoft.com/office/drawing/2014/main" id="{89C70417-782F-4141-9C2B-CD9D614B0ECA}"/>
              </a:ext>
            </a:extLst>
          </p:cNvPr>
          <p:cNvCxnSpPr/>
          <p:nvPr/>
        </p:nvCxnSpPr>
        <p:spPr>
          <a:xfrm flipH="1" flipV="1">
            <a:off x="3775587" y="2462981"/>
            <a:ext cx="1578078" cy="568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5643743-D1CC-49BC-93CE-4C3259691A25}"/>
              </a:ext>
            </a:extLst>
          </p:cNvPr>
          <p:cNvSpPr/>
          <p:nvPr/>
        </p:nvSpPr>
        <p:spPr>
          <a:xfrm>
            <a:off x="5250427" y="3031752"/>
            <a:ext cx="1578078" cy="34449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on the “event name” to open</a:t>
            </a:r>
          </a:p>
        </p:txBody>
      </p:sp>
      <p:sp>
        <p:nvSpPr>
          <p:cNvPr id="13" name="Rectangle 12">
            <a:extLst>
              <a:ext uri="{FF2B5EF4-FFF2-40B4-BE49-F238E27FC236}">
                <a16:creationId xmlns:a16="http://schemas.microsoft.com/office/drawing/2014/main" id="{74BC7937-4AE7-4D09-A1C2-3AB6CB035BCB}"/>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102449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8</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5758" y="5275415"/>
            <a:ext cx="10795704"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Supplier access the RFP event from Mail or ARIBA network</a:t>
            </a:r>
          </a:p>
          <a:p>
            <a:pPr marL="342900" indent="-342900">
              <a:buFont typeface="+mj-lt"/>
              <a:buAutoNum type="arabicPeriod"/>
            </a:pPr>
            <a:r>
              <a:rPr lang="en-US" sz="1400" dirty="0">
                <a:solidFill>
                  <a:schemeClr val="tx1"/>
                </a:solidFill>
              </a:rPr>
              <a:t>Here the supplier will review the RFP event and Download the NDA provide their acceptance by uploading the signed copy of the NDA</a:t>
            </a:r>
          </a:p>
          <a:p>
            <a:pPr marL="342900" indent="-342900">
              <a:buFont typeface="+mj-lt"/>
              <a:buAutoNum type="arabicPeriod"/>
            </a:pPr>
            <a:r>
              <a:rPr lang="en-US" sz="1400" dirty="0">
                <a:solidFill>
                  <a:schemeClr val="tx1"/>
                </a:solidFill>
              </a:rPr>
              <a:t>To submit the signed NDA go to </a:t>
            </a:r>
            <a:r>
              <a:rPr lang="en-US" sz="1400" b="1" dirty="0">
                <a:solidFill>
                  <a:schemeClr val="tx1"/>
                </a:solidFill>
              </a:rPr>
              <a:t>“Review Prerequisites” </a:t>
            </a:r>
          </a:p>
        </p:txBody>
      </p:sp>
      <p:pic>
        <p:nvPicPr>
          <p:cNvPr id="3" name="Picture 2" descr="Graphical user interface, text, application, email&#10;&#10;Description automatically generated">
            <a:extLst>
              <a:ext uri="{FF2B5EF4-FFF2-40B4-BE49-F238E27FC236}">
                <a16:creationId xmlns:a16="http://schemas.microsoft.com/office/drawing/2014/main" id="{D4EF880A-90D3-470D-B76B-66073CEB186E}"/>
              </a:ext>
            </a:extLst>
          </p:cNvPr>
          <p:cNvPicPr>
            <a:picLocks noChangeAspect="1"/>
          </p:cNvPicPr>
          <p:nvPr/>
        </p:nvPicPr>
        <p:blipFill rotWithShape="1">
          <a:blip r:embed="rId4">
            <a:extLst>
              <a:ext uri="{28A0092B-C50C-407E-A947-70E740481C1C}">
                <a14:useLocalDpi xmlns:a14="http://schemas.microsoft.com/office/drawing/2010/main" val="0"/>
              </a:ext>
            </a:extLst>
          </a:blip>
          <a:srcRect b="6066"/>
          <a:stretch/>
        </p:blipFill>
        <p:spPr>
          <a:xfrm>
            <a:off x="585758" y="798286"/>
            <a:ext cx="10795704" cy="4468738"/>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3F30973C-34F0-430C-8777-B291E3A88673}"/>
              </a:ext>
            </a:extLst>
          </p:cNvPr>
          <p:cNvSpPr/>
          <p:nvPr/>
        </p:nvSpPr>
        <p:spPr>
          <a:xfrm>
            <a:off x="4382145" y="2579582"/>
            <a:ext cx="1401097" cy="221227"/>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15E085D-C4CA-44EA-92AC-FF6E39585D22}"/>
              </a:ext>
            </a:extLst>
          </p:cNvPr>
          <p:cNvSpPr>
            <a:spLocks noGrp="1"/>
          </p:cNvSpPr>
          <p:nvPr>
            <p:ph type="title"/>
          </p:nvPr>
        </p:nvSpPr>
        <p:spPr>
          <a:xfrm>
            <a:off x="585758" y="-1171"/>
            <a:ext cx="11336364" cy="769622"/>
          </a:xfrm>
        </p:spPr>
        <p:txBody>
          <a:bodyPr/>
          <a:lstStyle/>
          <a:p>
            <a:r>
              <a:rPr lang="en-US" dirty="0"/>
              <a:t>Sourcing Project RFP – Supplier Review &amp; Response to NDA</a:t>
            </a:r>
          </a:p>
        </p:txBody>
      </p:sp>
      <p:sp>
        <p:nvSpPr>
          <p:cNvPr id="9" name="Rectangle: Rounded Corners 8">
            <a:extLst>
              <a:ext uri="{FF2B5EF4-FFF2-40B4-BE49-F238E27FC236}">
                <a16:creationId xmlns:a16="http://schemas.microsoft.com/office/drawing/2014/main" id="{57471EFD-D840-4346-9F96-F94103E92345}"/>
              </a:ext>
            </a:extLst>
          </p:cNvPr>
          <p:cNvSpPr/>
          <p:nvPr/>
        </p:nvSpPr>
        <p:spPr>
          <a:xfrm>
            <a:off x="9195035" y="3370008"/>
            <a:ext cx="1401097" cy="221227"/>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9A44958-412E-4C65-8FF4-8FB4D8694723}"/>
              </a:ext>
            </a:extLst>
          </p:cNvPr>
          <p:cNvCxnSpPr>
            <a:cxnSpLocks/>
          </p:cNvCxnSpPr>
          <p:nvPr/>
        </p:nvCxnSpPr>
        <p:spPr>
          <a:xfrm flipV="1">
            <a:off x="8200104" y="3621070"/>
            <a:ext cx="1106128" cy="61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65137C1-DAAB-4CAF-BAC2-0F69E4A2E161}"/>
              </a:ext>
            </a:extLst>
          </p:cNvPr>
          <p:cNvSpPr/>
          <p:nvPr/>
        </p:nvSpPr>
        <p:spPr>
          <a:xfrm>
            <a:off x="8096866" y="4240754"/>
            <a:ext cx="1578078" cy="39724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Download NDA from Here</a:t>
            </a:r>
          </a:p>
        </p:txBody>
      </p:sp>
      <p:sp>
        <p:nvSpPr>
          <p:cNvPr id="6" name="Oval 5">
            <a:extLst>
              <a:ext uri="{FF2B5EF4-FFF2-40B4-BE49-F238E27FC236}">
                <a16:creationId xmlns:a16="http://schemas.microsoft.com/office/drawing/2014/main" id="{30476FB1-A7D3-4661-85A2-399A8247F9AA}"/>
              </a:ext>
            </a:extLst>
          </p:cNvPr>
          <p:cNvSpPr/>
          <p:nvPr/>
        </p:nvSpPr>
        <p:spPr>
          <a:xfrm>
            <a:off x="8896673" y="3172477"/>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14" name="Oval 13">
            <a:extLst>
              <a:ext uri="{FF2B5EF4-FFF2-40B4-BE49-F238E27FC236}">
                <a16:creationId xmlns:a16="http://schemas.microsoft.com/office/drawing/2014/main" id="{AE671843-EEB1-4A9F-8B92-E1E45567C74A}"/>
              </a:ext>
            </a:extLst>
          </p:cNvPr>
          <p:cNvSpPr/>
          <p:nvPr/>
        </p:nvSpPr>
        <p:spPr>
          <a:xfrm>
            <a:off x="4212538" y="2443158"/>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5" name="Rectangle 14">
            <a:extLst>
              <a:ext uri="{FF2B5EF4-FFF2-40B4-BE49-F238E27FC236}">
                <a16:creationId xmlns:a16="http://schemas.microsoft.com/office/drawing/2014/main" id="{A26A6807-CC16-40FF-A6DB-339CA32D15D5}"/>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25519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B3670-7CFA-4AE8-BD91-982E0BBFB5F8}" type="slidenum">
              <a:rPr lang="fr-FR" smtClean="0"/>
              <a:t>9</a:t>
            </a:fld>
            <a:endParaRPr lang="fr-FR" dirty="0"/>
          </a:p>
        </p:txBody>
      </p:sp>
      <p:sp>
        <p:nvSpPr>
          <p:cNvPr id="8" name="BJPseudoFooter">
            <a:extLst>
              <a:ext uri="{FF2B5EF4-FFF2-40B4-BE49-F238E27FC236}">
                <a16:creationId xmlns:a16="http://schemas.microsoft.com/office/drawing/2014/main" id="{8BC7FC8E-EBE7-4F36-A24C-F5FD79E16A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en-US" sz="1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7777259-3733-48E4-85E2-94438A343939}"/>
              </a:ext>
            </a:extLst>
          </p:cNvPr>
          <p:cNvSpPr/>
          <p:nvPr/>
        </p:nvSpPr>
        <p:spPr>
          <a:xfrm>
            <a:off x="586089" y="5275415"/>
            <a:ext cx="10795373" cy="1142322"/>
          </a:xfrm>
          <a:prstGeom prst="rect">
            <a:avLst/>
          </a:prstGeom>
          <a:solidFill>
            <a:schemeClr val="bg1"/>
          </a:solidFill>
          <a:ln>
            <a:solidFill>
              <a:srgbClr val="00206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To attach the Signed NDA go to </a:t>
            </a:r>
            <a:r>
              <a:rPr lang="en-US" sz="1400" b="1" dirty="0">
                <a:solidFill>
                  <a:schemeClr val="tx1"/>
                </a:solidFill>
              </a:rPr>
              <a:t>“Attach file” </a:t>
            </a:r>
          </a:p>
          <a:p>
            <a:pPr marL="342900" indent="-342900">
              <a:buFont typeface="+mj-lt"/>
              <a:buAutoNum type="arabicPeriod"/>
            </a:pPr>
            <a:r>
              <a:rPr lang="en-US" sz="1400" dirty="0">
                <a:solidFill>
                  <a:schemeClr val="tx1"/>
                </a:solidFill>
              </a:rPr>
              <a:t>select “I accept the terms of main agreement” </a:t>
            </a:r>
          </a:p>
        </p:txBody>
      </p:sp>
      <p:pic>
        <p:nvPicPr>
          <p:cNvPr id="3" name="Picture 2" descr="A screenshot of a computer&#10;&#10;Description automatically generated">
            <a:extLst>
              <a:ext uri="{FF2B5EF4-FFF2-40B4-BE49-F238E27FC236}">
                <a16:creationId xmlns:a16="http://schemas.microsoft.com/office/drawing/2014/main" id="{CC16C1F7-2CDA-4150-B6AE-0767ED0130D1}"/>
              </a:ext>
            </a:extLst>
          </p:cNvPr>
          <p:cNvPicPr>
            <a:picLocks noChangeAspect="1"/>
          </p:cNvPicPr>
          <p:nvPr/>
        </p:nvPicPr>
        <p:blipFill rotWithShape="1">
          <a:blip r:embed="rId4">
            <a:extLst>
              <a:ext uri="{28A0092B-C50C-407E-A947-70E740481C1C}">
                <a14:useLocalDpi xmlns:a14="http://schemas.microsoft.com/office/drawing/2010/main" val="0"/>
              </a:ext>
            </a:extLst>
          </a:blip>
          <a:srcRect b="6036"/>
          <a:stretch/>
        </p:blipFill>
        <p:spPr>
          <a:xfrm>
            <a:off x="585758" y="768451"/>
            <a:ext cx="10812570" cy="4515782"/>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B105F3B7-4F01-4C9A-84EC-4E0DC021DE4C}"/>
              </a:ext>
            </a:extLst>
          </p:cNvPr>
          <p:cNvSpPr/>
          <p:nvPr/>
        </p:nvSpPr>
        <p:spPr>
          <a:xfrm>
            <a:off x="1950052" y="2801718"/>
            <a:ext cx="1739619" cy="221226"/>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1BDC0BA-6428-486A-8C4B-E3615038C95A}"/>
              </a:ext>
            </a:extLst>
          </p:cNvPr>
          <p:cNvSpPr/>
          <p:nvPr/>
        </p:nvSpPr>
        <p:spPr>
          <a:xfrm>
            <a:off x="10058400" y="4014457"/>
            <a:ext cx="948813" cy="247827"/>
          </a:xfrm>
          <a:prstGeom prst="roundRect">
            <a:avLst/>
          </a:prstGeom>
          <a:noFill/>
          <a:ln w="28575">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062F230-C4AD-44FE-90CB-4CCF287C2158}"/>
              </a:ext>
            </a:extLst>
          </p:cNvPr>
          <p:cNvSpPr>
            <a:spLocks noGrp="1"/>
          </p:cNvSpPr>
          <p:nvPr>
            <p:ph type="title"/>
          </p:nvPr>
        </p:nvSpPr>
        <p:spPr>
          <a:xfrm>
            <a:off x="585758" y="-1171"/>
            <a:ext cx="11336364" cy="769622"/>
          </a:xfrm>
        </p:spPr>
        <p:txBody>
          <a:bodyPr/>
          <a:lstStyle/>
          <a:p>
            <a:r>
              <a:rPr lang="en-US" dirty="0"/>
              <a:t>Sourcing Project RFP – Supplier Review &amp; Response to NDA</a:t>
            </a:r>
          </a:p>
        </p:txBody>
      </p:sp>
      <p:cxnSp>
        <p:nvCxnSpPr>
          <p:cNvPr id="13" name="Straight Arrow Connector 12">
            <a:extLst>
              <a:ext uri="{FF2B5EF4-FFF2-40B4-BE49-F238E27FC236}">
                <a16:creationId xmlns:a16="http://schemas.microsoft.com/office/drawing/2014/main" id="{E2C7D554-0650-427B-82AD-E406301CDD4A}"/>
              </a:ext>
            </a:extLst>
          </p:cNvPr>
          <p:cNvCxnSpPr>
            <a:cxnSpLocks/>
          </p:cNvCxnSpPr>
          <p:nvPr/>
        </p:nvCxnSpPr>
        <p:spPr>
          <a:xfrm>
            <a:off x="9253528" y="3641796"/>
            <a:ext cx="804872" cy="372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2FCE2DE6-4C2A-437C-838B-963AAD52948F}"/>
              </a:ext>
            </a:extLst>
          </p:cNvPr>
          <p:cNvSpPr/>
          <p:nvPr/>
        </p:nvSpPr>
        <p:spPr>
          <a:xfrm>
            <a:off x="8849034" y="3244547"/>
            <a:ext cx="1578078" cy="39724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Attached the signed NDA here</a:t>
            </a:r>
          </a:p>
        </p:txBody>
      </p:sp>
      <p:sp>
        <p:nvSpPr>
          <p:cNvPr id="15" name="Oval 14">
            <a:extLst>
              <a:ext uri="{FF2B5EF4-FFF2-40B4-BE49-F238E27FC236}">
                <a16:creationId xmlns:a16="http://schemas.microsoft.com/office/drawing/2014/main" id="{1D60D504-BB35-467C-A77E-E1B89E31CBCA}"/>
              </a:ext>
            </a:extLst>
          </p:cNvPr>
          <p:cNvSpPr/>
          <p:nvPr/>
        </p:nvSpPr>
        <p:spPr>
          <a:xfrm>
            <a:off x="3612354" y="2716123"/>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16" name="Oval 15">
            <a:extLst>
              <a:ext uri="{FF2B5EF4-FFF2-40B4-BE49-F238E27FC236}">
                <a16:creationId xmlns:a16="http://schemas.microsoft.com/office/drawing/2014/main" id="{7BDDE0BA-09BA-426F-8F59-5855604B14DB}"/>
              </a:ext>
            </a:extLst>
          </p:cNvPr>
          <p:cNvSpPr/>
          <p:nvPr/>
        </p:nvSpPr>
        <p:spPr>
          <a:xfrm>
            <a:off x="8679427" y="3039091"/>
            <a:ext cx="339213" cy="2728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7" name="Rectangle 16">
            <a:extLst>
              <a:ext uri="{FF2B5EF4-FFF2-40B4-BE49-F238E27FC236}">
                <a16:creationId xmlns:a16="http://schemas.microsoft.com/office/drawing/2014/main" id="{280C5529-87C9-409F-87CA-BD29E3B0B483}"/>
              </a:ext>
            </a:extLst>
          </p:cNvPr>
          <p:cNvSpPr/>
          <p:nvPr/>
        </p:nvSpPr>
        <p:spPr>
          <a:xfrm>
            <a:off x="10322158" y="-1368"/>
            <a:ext cx="1854200" cy="215900"/>
          </a:xfrm>
          <a:prstGeom prst="rect">
            <a:avLst/>
          </a:prstGeom>
          <a:solidFill>
            <a:srgbClr val="FFCC00"/>
          </a:solidFill>
          <a:ln w="12700" cap="flat" cmpd="sng" algn="ctr">
            <a:solidFill>
              <a:srgbClr val="FFCC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80808"/>
                </a:solidFill>
                <a:effectLst/>
                <a:uLnTx/>
                <a:uFillTx/>
                <a:latin typeface="Century Gothic" panose="020B0502020202020204" pitchFamily="34" charset="0"/>
                <a:ea typeface="+mn-ea"/>
                <a:cs typeface="+mn-cs"/>
              </a:rPr>
              <a:t>Faurecia - Supplier</a:t>
            </a:r>
          </a:p>
        </p:txBody>
      </p:sp>
    </p:spTree>
    <p:extLst>
      <p:ext uri="{BB962C8B-B14F-4D97-AF65-F5344CB8AC3E}">
        <p14:creationId xmlns:p14="http://schemas.microsoft.com/office/powerpoint/2010/main" val="3616619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9f860c88-6da9-4387-9592-b52f46476438"/>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OFFISYNC_SLIDE_GUID" val="9f860c88-6da9-4387-9592-b52f46476438"/>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zeW3484E"/>
</p:tagLst>
</file>

<file path=ppt/theme/theme1.xml><?xml version="1.0" encoding="utf-8"?>
<a:theme xmlns:a="http://schemas.openxmlformats.org/drawingml/2006/main" name="2_Thème Office">
  <a:themeElements>
    <a:clrScheme name="FAURECIA">
      <a:dk1>
        <a:sysClr val="windowText" lastClr="000000"/>
      </a:dk1>
      <a:lt1>
        <a:sysClr val="window" lastClr="FFFFFF"/>
      </a:lt1>
      <a:dk2>
        <a:srgbClr val="323232"/>
      </a:dk2>
      <a:lt2>
        <a:srgbClr val="E6E6E6"/>
      </a:lt2>
      <a:accent1>
        <a:srgbClr val="324472"/>
      </a:accent1>
      <a:accent2>
        <a:srgbClr val="0070C0"/>
      </a:accent2>
      <a:accent3>
        <a:srgbClr val="EFA517"/>
      </a:accent3>
      <a:accent4>
        <a:srgbClr val="E86D1F"/>
      </a:accent4>
      <a:accent5>
        <a:srgbClr val="FA0057"/>
      </a:accent5>
      <a:accent6>
        <a:srgbClr val="1C6E78"/>
      </a:accent6>
      <a:hlink>
        <a:srgbClr val="0070C0"/>
      </a:hlink>
      <a:folHlink>
        <a:srgbClr val="99CCFF"/>
      </a:folHlink>
    </a:clrScheme>
    <a:fontScheme name="Personnalisé 1">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Faurecia 2020" id="{F6D0F41B-A065-4267-8D25-3095F2EB4CD9}" vid="{39F7B771-2E8F-4D54-A832-D9DFC0E39A7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15B378D9082469A1EDFE81F5463C8" ma:contentTypeVersion="4" ma:contentTypeDescription="Create a new document." ma:contentTypeScope="" ma:versionID="4421180dea7c4bb8750fae3cb0dd0614">
  <xsd:schema xmlns:xsd="http://www.w3.org/2001/XMLSchema" xmlns:xs="http://www.w3.org/2001/XMLSchema" xmlns:p="http://schemas.microsoft.com/office/2006/metadata/properties" xmlns:ns2="e7f2fcdd-76d9-487a-acec-f2a42d2122ae" targetNamespace="http://schemas.microsoft.com/office/2006/metadata/properties" ma:root="true" ma:fieldsID="b316e566410502bd0f4dfb0364ffe5c0" ns2:_="">
    <xsd:import namespace="e7f2fcdd-76d9-487a-acec-f2a42d2122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2fcdd-76d9-487a-acec-f2a42d212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i="http://www.w3.org/2001/XMLSchema-instance" xmlns:xsd="http://www.w3.org/2001/XMLSchema" xmlns="http://www.boldonjames.com/2008/01/sie/internal/label" sislVersion="0" policy="2152ec2e-c0c1-4834-9aa1-dc782ab0e2aa" origin="userSelected">
  <element uid="67e66f8d-4e76-4fdc-a7a1-b421fe54f86a" value=""/>
</sisl>
</file>

<file path=customXml/itemProps1.xml><?xml version="1.0" encoding="utf-8"?>
<ds:datastoreItem xmlns:ds="http://schemas.openxmlformats.org/officeDocument/2006/customXml" ds:itemID="{BD458D11-BB56-42EA-B568-DDEB70A0A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2fcdd-76d9-487a-acec-f2a42d212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8CCF2-0E23-4B91-A5FC-2BFD1CD74BC5}">
  <ds:schemaRefs>
    <ds:schemaRef ds:uri="http://schemas.microsoft.com/sharepoint/v3/contenttype/forms"/>
  </ds:schemaRefs>
</ds:datastoreItem>
</file>

<file path=customXml/itemProps3.xml><?xml version="1.0" encoding="utf-8"?>
<ds:datastoreItem xmlns:ds="http://schemas.openxmlformats.org/officeDocument/2006/customXml" ds:itemID="{C51FFD56-4A25-4EBA-964D-5884B95AC8E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e7f2fcdd-76d9-487a-acec-f2a42d2122ae"/>
    <ds:schemaRef ds:uri="http://www.w3.org/XML/1998/namespace"/>
    <ds:schemaRef ds:uri="http://purl.org/dc/dcmitype/"/>
  </ds:schemaRefs>
</ds:datastoreItem>
</file>

<file path=customXml/itemProps4.xml><?xml version="1.0" encoding="utf-8"?>
<ds:datastoreItem xmlns:ds="http://schemas.openxmlformats.org/officeDocument/2006/customXml" ds:itemID="{FF49C38F-E28E-4F7D-A280-41E733F7B9E0}">
  <ds:schemaRefs>
    <ds:schemaRef ds:uri="http://www.w3.org/2001/XMLSchema"/>
    <ds:schemaRef ds:uri="http://www.boldonjames.com/2008/01/sie/internal/label"/>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5148137</vt:lpwstr>
  </property>
  <property fmtid="{D5CDD505-2E9C-101B-9397-08002B2CF9AE}" pid="4" name="OptimizationTime">
    <vt:lpwstr>20210304_1458</vt:lpwstr>
  </property>
</Properties>
</file>

<file path=docProps/app.xml><?xml version="1.0" encoding="utf-8"?>
<Properties xmlns="http://schemas.openxmlformats.org/officeDocument/2006/extended-properties" xmlns:vt="http://schemas.openxmlformats.org/officeDocument/2006/docPropsVTypes">
  <Template/>
  <TotalTime>43631</TotalTime>
  <Words>2719</Words>
  <Application>Microsoft Office PowerPoint</Application>
  <PresentationFormat>Widescreen</PresentationFormat>
  <Paragraphs>419</Paragraphs>
  <Slides>39</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Malgun Gothic</vt:lpstr>
      <vt:lpstr>Arial</vt:lpstr>
      <vt:lpstr>Baskerville Old Face</vt:lpstr>
      <vt:lpstr>Calibri</vt:lpstr>
      <vt:lpstr>Century Gothic</vt:lpstr>
      <vt:lpstr>Times New Roman</vt:lpstr>
      <vt:lpstr>Wingdings</vt:lpstr>
      <vt:lpstr>2_Thème Office</vt:lpstr>
      <vt:lpstr>think-cell Slide</vt:lpstr>
      <vt:lpstr>PowerPoint Presentation</vt:lpstr>
      <vt:lpstr>Introduction </vt:lpstr>
      <vt:lpstr>Benefits for Suppliers </vt:lpstr>
      <vt:lpstr>PowerPoint Presentation</vt:lpstr>
      <vt:lpstr>Sourcing Project RFP – Be informed on new Resquest for quotation: by e-mail (1/3)</vt:lpstr>
      <vt:lpstr>Sourcing Project RFP – Be informed on new Resquest for quotation: by e-mail (2/3)</vt:lpstr>
      <vt:lpstr>Sourcing Project RFP – Be informed on new Resquest for quotation: by e-mail (3/3)</vt:lpstr>
      <vt:lpstr>Sourcing Project RFP – Supplier Review &amp; Response to NDA</vt:lpstr>
      <vt:lpstr>Sourcing Project RFP – Supplier Review &amp; Response to NDA</vt:lpstr>
      <vt:lpstr>Sourcing Project RFP – Supplier attach Signed NDA</vt:lpstr>
      <vt:lpstr>Sourcing Project RFP – Supplier Review &amp; Response to NDA</vt:lpstr>
      <vt:lpstr>Sourcing Project RFP – Supplier Submits NDA </vt:lpstr>
      <vt:lpstr>Sourcing Project RFP – Supplier Submits NDA (waiting for Buyer to Acknowledge NDA and accept) </vt:lpstr>
      <vt:lpstr>Sourcing Project RFP – Signed NDA Accepted (Supplier now can start Quoting)</vt:lpstr>
      <vt:lpstr>Sourcing Project RFP – Email to Supplier on NDA acceptance</vt:lpstr>
      <vt:lpstr>Sourcing Project RFP – Access the Event after Faurecia Buyer has Accepted the NDA</vt:lpstr>
      <vt:lpstr>Sourcing Project RFP – Supplier Compose Response for RFP</vt:lpstr>
      <vt:lpstr>Sourcing Project RFP – Excel Import</vt:lpstr>
      <vt:lpstr>Sourcing Project RFP – Excel Import</vt:lpstr>
      <vt:lpstr>Sourcing Project RFP – Offline Cost Breakdown file update</vt:lpstr>
      <vt:lpstr>Sourcing Project RFP – Excel Import</vt:lpstr>
      <vt:lpstr>Sourcing Project RFP – Excel Import</vt:lpstr>
      <vt:lpstr>Sourcing Project RFP – Submit Entire Response</vt:lpstr>
      <vt:lpstr>Sourcing Project RFP – Submit Entire Response</vt:lpstr>
      <vt:lpstr>Resquest for Quotation lifecycle</vt:lpstr>
      <vt:lpstr>PowerPoint Presentation</vt:lpstr>
      <vt:lpstr>Contract Signing by Supplier – Supplier receives the Email</vt:lpstr>
      <vt:lpstr>Contract Signing by Supplier – Redirected to DocuSign</vt:lpstr>
      <vt:lpstr>Contract Signing by Supplier – Click on Date ,Initial and Sign</vt:lpstr>
      <vt:lpstr>Contract Signing by Supplier – Click on Date ,Initial and Sign</vt:lpstr>
      <vt:lpstr>Contract Signing by Supplier – Click on Date ,Initial and Sign</vt:lpstr>
      <vt:lpstr>Contract Signing by Supplier – Final LON PDF in Email</vt:lpstr>
      <vt:lpstr>Ariba support Access</vt:lpstr>
      <vt:lpstr>Ariba support Access (2/3)</vt:lpstr>
      <vt:lpstr>Ariba support Access (3/3)</vt:lpstr>
      <vt:lpstr>Ariba S2C: Supplier FAQs</vt:lpstr>
      <vt:lpstr>Ariba S2C: Supplier FAQs</vt:lpstr>
      <vt:lpstr>Ariba S2C: Supplier FAQs</vt:lpstr>
      <vt:lpstr>PowerPoint Presentation</vt:lpstr>
    </vt:vector>
  </TitlesOfParts>
  <Company>Faurecia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POUTOT Marine</dc:creator>
  <cp:lastModifiedBy>IVART Pascale</cp:lastModifiedBy>
  <cp:revision>2135</cp:revision>
  <cp:lastPrinted>2018-09-11T20:23:36Z</cp:lastPrinted>
  <dcterms:created xsi:type="dcterms:W3CDTF">2017-02-09T14:28:36Z</dcterms:created>
  <dcterms:modified xsi:type="dcterms:W3CDTF">2021-03-04T13:56:16Z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0x01010049115B378D9082469A1EDFE81F5463C8</vt:lpwstr>
  </property>
  <property fmtid="{D5CDD505-2E9C-101B-9397-08002B2CF9AE}" pid="3" name="docIndexRef">
    <vt:lpwstr>789fc1cd-4431-407d-a166-8bc0db26cbd0</vt:lpwstr>
  </property>
  <property fmtid="{D5CDD505-2E9C-101B-9397-08002B2CF9AE}" pid="4" name="bjSaver">
    <vt:lpwstr>QWZUKCpPc0zEM0gmLDQ8XMKH5Q2L5Kl+</vt:lpwstr>
  </property>
  <property fmtid="{D5CDD505-2E9C-101B-9397-08002B2CF9AE}" pid="5" name="bjDocumentLabelXML">
    <vt:lpwstr>&lt;?xml version="1.0" encoding="us-ascii"?&gt;&lt;sisl xmlns:xsi="http://www.w3.org/2001/XMLSchema-instance" xmlns:xsd="http://www.w3.org/2001/XMLSchema" sislVersion="0" policy="2152ec2e-c0c1-4834-9aa1-dc782ab0e2aa" origin="userSelected" xmlns="http://www.boldonj</vt:lpwstr>
  </property>
  <property fmtid="{D5CDD505-2E9C-101B-9397-08002B2CF9AE}" pid="6" name="bjDocumentLabelXML-0">
    <vt:lpwstr>ames.com/2008/01/sie/internal/label"&gt;&lt;element uid="67e66f8d-4e76-4fdc-a7a1-b421fe54f86a" value="" /&gt;&lt;/sisl&gt;</vt:lpwstr>
  </property>
  <property fmtid="{D5CDD505-2E9C-101B-9397-08002B2CF9AE}" pid="7" name="bjDocumentSecurityLabel">
    <vt:lpwstr>N O N - S E N S I T I V E      </vt:lpwstr>
  </property>
  <property fmtid="{D5CDD505-2E9C-101B-9397-08002B2CF9AE}" pid="8" name="bjSlideMasterFooterText">
    <vt:lpwstr> </vt:lpwstr>
  </property>
</Properties>
</file>